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913" r:id="rId1"/>
  </p:sldMasterIdLst>
  <p:notesMasterIdLst>
    <p:notesMasterId r:id="rId46"/>
  </p:notesMasterIdLst>
  <p:sldIdLst>
    <p:sldId id="405" r:id="rId2"/>
    <p:sldId id="392" r:id="rId3"/>
    <p:sldId id="393" r:id="rId4"/>
    <p:sldId id="394" r:id="rId5"/>
    <p:sldId id="395" r:id="rId6"/>
    <p:sldId id="291" r:id="rId7"/>
    <p:sldId id="278" r:id="rId8"/>
    <p:sldId id="326" r:id="rId9"/>
    <p:sldId id="373" r:id="rId10"/>
    <p:sldId id="378" r:id="rId11"/>
    <p:sldId id="389" r:id="rId12"/>
    <p:sldId id="380" r:id="rId13"/>
    <p:sldId id="381" r:id="rId14"/>
    <p:sldId id="382" r:id="rId15"/>
    <p:sldId id="383" r:id="rId16"/>
    <p:sldId id="390" r:id="rId17"/>
    <p:sldId id="391" r:id="rId18"/>
    <p:sldId id="398" r:id="rId19"/>
    <p:sldId id="399" r:id="rId20"/>
    <p:sldId id="400" r:id="rId21"/>
    <p:sldId id="406" r:id="rId22"/>
    <p:sldId id="401" r:id="rId23"/>
    <p:sldId id="407" r:id="rId24"/>
    <p:sldId id="419" r:id="rId25"/>
    <p:sldId id="420" r:id="rId26"/>
    <p:sldId id="327" r:id="rId27"/>
    <p:sldId id="348" r:id="rId28"/>
    <p:sldId id="321" r:id="rId29"/>
    <p:sldId id="359" r:id="rId30"/>
    <p:sldId id="374" r:id="rId31"/>
    <p:sldId id="376" r:id="rId32"/>
    <p:sldId id="377" r:id="rId33"/>
    <p:sldId id="388" r:id="rId34"/>
    <p:sldId id="402" r:id="rId35"/>
    <p:sldId id="421" r:id="rId36"/>
    <p:sldId id="422" r:id="rId37"/>
    <p:sldId id="397" r:id="rId38"/>
    <p:sldId id="408" r:id="rId39"/>
    <p:sldId id="413" r:id="rId40"/>
    <p:sldId id="414" r:id="rId41"/>
    <p:sldId id="415" r:id="rId42"/>
    <p:sldId id="416" r:id="rId43"/>
    <p:sldId id="417" r:id="rId44"/>
    <p:sldId id="418" r:id="rId4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CC00FF"/>
    <a:srgbClr val="00FFFF"/>
    <a:srgbClr val="0000CC"/>
    <a:srgbClr val="0033CC"/>
    <a:srgbClr val="0066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0291" autoAdjust="0"/>
  </p:normalViewPr>
  <p:slideViewPr>
    <p:cSldViewPr>
      <p:cViewPr>
        <p:scale>
          <a:sx n="100" d="100"/>
          <a:sy n="100" d="100"/>
        </p:scale>
        <p:origin x="-228" y="14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dsedatel\&#1054;&#1041;&#1065;&#1048;&#1049;\&#1054;&#1058;&#1044;&#1045;&#1051;%20&#1044;&#1054;&#1061;&#1054;&#1044;&#1054;&#1042;%20&#1048;%20&#1052;&#1045;&#1046;&#1041;&#1070;&#1044;&#1046;&#1045;&#1058;&#1053;&#1067;&#1061;%20&#1054;&#1058;&#1053;&#1054;&#1064;&#1045;&#1053;&#1048;&#1049;\&#1048;&#1089;&#1087;&#1086;&#1083;&#1085;&#1077;&#1085;&#1080;&#1077;%20&#1085;&#1072;%20&#1044;&#1091;&#1084;&#1091;\&#1087;&#1086;&#1103;&#1089;&#1085;&#1080;&#1083;&#1086;&#1074;&#1082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32520880001193E-2"/>
          <c:y val="9.3771091784525723E-2"/>
          <c:w val="0.93208165248556218"/>
          <c:h val="0.9050728762296629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h="635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6350"/>
      <a:bevelB w="6350"/>
    </a:sp3d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НДФЛ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37 %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 УСН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18 %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7.4228579413283979E-2"/>
                  <c:y val="-0.1427498002038864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ЕНВД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8 %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solidFill>
                          <a:schemeClr val="tx1"/>
                        </a:solidFill>
                      </a:rPr>
                      <a:t>налог на имуществово организаций </a:t>
                    </a:r>
                    <a:endParaRPr lang="ru-RU" sz="1400" dirty="0" smtClean="0">
                      <a:solidFill>
                        <a:schemeClr val="tx1"/>
                      </a:solidFill>
                    </a:endParaRP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33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>
                        <a:solidFill>
                          <a:schemeClr val="tx1"/>
                        </a:solidFill>
                      </a:rPr>
                      <a:t>остальные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 УСН</c:v>
                </c:pt>
                <c:pt idx="2">
                  <c:v>ЕНВД</c:v>
                </c:pt>
                <c:pt idx="3">
                  <c:v>налог на имуществово организаций</c:v>
                </c:pt>
                <c:pt idx="4">
                  <c:v>остальные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0.37</c:v>
                </c:pt>
                <c:pt idx="1">
                  <c:v>0.18</c:v>
                </c:pt>
                <c:pt idx="2">
                  <c:v>0.08</c:v>
                </c:pt>
                <c:pt idx="3">
                  <c:v>0.33</c:v>
                </c:pt>
                <c:pt idx="4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162770.70000000001</c:v>
                </c:pt>
                <c:pt idx="1">
                  <c:v>122722.9</c:v>
                </c:pt>
                <c:pt idx="2">
                  <c:v>125895.2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Налог на имущество организаций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170005.3</c:v>
                </c:pt>
                <c:pt idx="1">
                  <c:v>125328.8</c:v>
                </c:pt>
                <c:pt idx="2">
                  <c:v>148422.39999999999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48608"/>
        <c:axId val="93350144"/>
      </c:barChart>
      <c:catAx>
        <c:axId val="93348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3350144"/>
        <c:crosses val="autoZero"/>
        <c:auto val="1"/>
        <c:lblAlgn val="ctr"/>
        <c:lblOffset val="100"/>
        <c:noMultiLvlLbl val="0"/>
      </c:catAx>
      <c:valAx>
        <c:axId val="933501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9334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2487257098268223E-2"/>
          <c:w val="0.78017018727586973"/>
          <c:h val="0.986888380046818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использования имущества  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43 %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8.5821363491112676E-2"/>
                  <c:y val="1.821821983236005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Платежи при использовании природных ресурсов 4 %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0.16214263707239857"/>
                  <c:y val="4.5996369059605312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оказаний платных услуг</a:t>
                    </a:r>
                  </a:p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 2%</a:t>
                    </a:r>
                    <a:endParaRPr lang="ru-RU" sz="1400" dirty="0"/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8.1061583077252586E-2"/>
                  <c:y val="-6.566075091874748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Доходы от продажи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материальных и нематериальных активов </a:t>
                    </a:r>
                  </a:p>
                  <a:p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45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6.8854248153412512E-2"/>
                  <c:y val="-2.072137409383809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tx1"/>
                        </a:solidFill>
                      </a:defRPr>
                    </a:pP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Штрафы 6 %</a:t>
                    </a:r>
                    <a:endParaRPr lang="ru-RU" sz="140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 УСН</c:v>
                </c:pt>
                <c:pt idx="2">
                  <c:v>Доходы от оказаний платных услуг</c:v>
                </c:pt>
                <c:pt idx="3">
                  <c:v>Доходы от продажи материальных и нематериальных активов 
</c:v>
                </c:pt>
                <c:pt idx="4">
                  <c:v>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0.43</c:v>
                </c:pt>
                <c:pt idx="1">
                  <c:v>0.04</c:v>
                </c:pt>
                <c:pt idx="2">
                  <c:v>0.02</c:v>
                </c:pt>
                <c:pt idx="3">
                  <c:v>0.45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Lbls>
            <c:dLbl>
              <c:idx val="0"/>
              <c:layout>
                <c:manualLayout>
                  <c:x val="-2.0655863062262352E-2"/>
                  <c:y val="-3.29395747343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89125432509501E-2"/>
                  <c:y val="-5.0676268822043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066950519011402E-2"/>
                  <c:y val="-4.054101505763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67376297528506E-3"/>
                  <c:y val="-7.6014403233066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544988494771849E-2"/>
                  <c:y val="-3.2939574734328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46.5</c:v>
                </c:pt>
                <c:pt idx="1">
                  <c:v>369.7</c:v>
                </c:pt>
                <c:pt idx="2" formatCode="0.0">
                  <c:v>94</c:v>
                </c:pt>
                <c:pt idx="3" formatCode="0.0">
                  <c:v>3</c:v>
                </c:pt>
                <c:pt idx="4">
                  <c:v>513.20000000000005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89125432509501E-3"/>
                  <c:y val="-7.854821667416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89338321768053E-2"/>
                  <c:y val="-4.645270979453957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556501730037424E-3"/>
                  <c:y val="-6.0811522586453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30021288925855E-2"/>
                  <c:y val="-4.3074828498737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  <c:pt idx="4">
                  <c:v>Итого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11.7</c:v>
                </c:pt>
                <c:pt idx="1">
                  <c:v>387.1</c:v>
                </c:pt>
                <c:pt idx="2">
                  <c:v>105.4</c:v>
                </c:pt>
                <c:pt idx="3">
                  <c:v>37.200000000000003</c:v>
                </c:pt>
                <c:pt idx="4">
                  <c:v>541.40000000000009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60032"/>
        <c:axId val="102474112"/>
      </c:barChart>
      <c:catAx>
        <c:axId val="102460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ru-RU"/>
          </a:p>
        </c:txPr>
        <c:crossAx val="102474112"/>
        <c:crosses val="autoZero"/>
        <c:auto val="1"/>
        <c:lblAlgn val="ctr"/>
        <c:lblOffset val="100"/>
        <c:tickLblSkip val="1"/>
        <c:noMultiLvlLbl val="0"/>
      </c:catAx>
      <c:valAx>
        <c:axId val="10247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600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Социальное обеспечение населения - 8766,4 т.р.</c:v>
                </c:pt>
                <c:pt idx="1">
                  <c:v>Охрана семьи и детства - 22784,1 т.р.</c:v>
                </c:pt>
                <c:pt idx="2">
                  <c:v>Пенсионное обеспечение - 1644,7 т.р.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8766.4</c:v>
                </c:pt>
                <c:pt idx="1">
                  <c:v>21784.1</c:v>
                </c:pt>
                <c:pt idx="2">
                  <c:v>1644.7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chemeClr val="accent2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</dgm:pt>
    <dgm:pt modelId="{C1C42924-E828-4E46-A330-3E64BD2EF635}" type="pres">
      <dgm:prSet presAssocID="{CBE00A36-8CEC-424B-9CE4-D82CF38020B7}" presName="aNode" presStyleLbl="fgAcc1" presStyleIdx="0" presStyleCnt="1" custScaleX="136352" custScaleY="808847" custLinFactNeighborX="-10922" custLinFactNeighborY="8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75E1595D-DDD7-434D-9BEC-66924E37EF99}" type="presOf" srcId="{82C1A2F7-7505-43F9-BB8E-F6DFA497E5F0}" destId="{0C93C1BF-997A-420E-85EF-35481BEF60F1}" srcOrd="0" destOrd="0" presId="urn:microsoft.com/office/officeart/2005/8/layout/pyramid2"/>
    <dgm:cxn modelId="{1E181923-F606-4367-A0A3-9DF470D7B3C9}" srcId="{82C1A2F7-7505-43F9-BB8E-F6DFA497E5F0}" destId="{CBE00A36-8CEC-424B-9CE4-D82CF38020B7}" srcOrd="0" destOrd="0" parTransId="{D7559A3C-5984-4C5F-9B17-7B5FE9FAF6E8}" sibTransId="{D5DC2A36-0FCB-4A94-B3C8-9A940DCD85D0}"/>
    <dgm:cxn modelId="{C5E0FEC6-3A13-41EE-86DA-37AAC407D370}" type="presOf" srcId="{CBE00A36-8CEC-424B-9CE4-D82CF38020B7}" destId="{C1C42924-E828-4E46-A330-3E64BD2EF635}" srcOrd="0" destOrd="0" presId="urn:microsoft.com/office/officeart/2005/8/layout/pyramid2"/>
    <dgm:cxn modelId="{F7E65E37-A723-4ED9-BCB0-7EF2A1E4C729}" type="presParOf" srcId="{0C93C1BF-997A-420E-85EF-35481BEF60F1}" destId="{D8AE4B30-8671-43BB-8826-789814994687}" srcOrd="0" destOrd="0" presId="urn:microsoft.com/office/officeart/2005/8/layout/pyramid2"/>
    <dgm:cxn modelId="{F56E4A1F-B972-4010-AD0A-C98B74974982}" type="presParOf" srcId="{0C93C1BF-997A-420E-85EF-35481BEF60F1}" destId="{F4DDAFA7-0E13-4881-BB84-F25465F54188}" srcOrd="1" destOrd="0" presId="urn:microsoft.com/office/officeart/2005/8/layout/pyramid2"/>
    <dgm:cxn modelId="{14510165-D9E4-448A-AE6D-9CA7D59B9C1A}" type="presParOf" srcId="{F4DDAFA7-0E13-4881-BB84-F25465F54188}" destId="{C1C42924-E828-4E46-A330-3E64BD2EF635}" srcOrd="0" destOrd="0" presId="urn:microsoft.com/office/officeart/2005/8/layout/pyramid2"/>
    <dgm:cxn modelId="{9C4E7ACC-2462-4D41-B5E1-859F27FD731E}" type="presParOf" srcId="{F4DDAFA7-0E13-4881-BB84-F25465F54188}" destId="{698C8DCF-B2C0-4F15-B270-ED0820344A85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6F5BD-A666-4B70-8FCC-24644398D34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7877C8-E098-4B34-BAA2-A3ABC68FCCA9}">
      <dgm:prSet phldrT="[Текст]" custT="1"/>
      <dgm:spPr/>
      <dgm:t>
        <a:bodyPr/>
        <a:lstStyle/>
        <a:p>
          <a:r>
            <a:rPr lang="ru-RU" sz="1400" dirty="0" smtClean="0"/>
            <a:t>Федеральный уровень</a:t>
          </a:r>
          <a:endParaRPr lang="ru-RU" sz="1400" dirty="0"/>
        </a:p>
      </dgm:t>
    </dgm:pt>
    <dgm:pt modelId="{2719060D-8A49-47E2-BEF4-A10FA57341D2}" type="parTrans" cxnId="{DB7D337D-2841-4DE4-8475-FA8634E26135}">
      <dgm:prSet/>
      <dgm:spPr/>
      <dgm:t>
        <a:bodyPr/>
        <a:lstStyle/>
        <a:p>
          <a:endParaRPr lang="ru-RU"/>
        </a:p>
      </dgm:t>
    </dgm:pt>
    <dgm:pt modelId="{AE994612-A04A-462E-A2C0-1D21FCF04505}" type="sibTrans" cxnId="{DB7D337D-2841-4DE4-8475-FA8634E26135}">
      <dgm:prSet/>
      <dgm:spPr/>
      <dgm:t>
        <a:bodyPr/>
        <a:lstStyle/>
        <a:p>
          <a:endParaRPr lang="ru-RU"/>
        </a:p>
      </dgm:t>
    </dgm:pt>
    <dgm:pt modelId="{81E6EA58-541D-4934-8EB5-30A2307507DC}">
      <dgm:prSet phldrT="[Текст]" custT="1"/>
      <dgm:spPr/>
      <dgm:t>
        <a:bodyPr/>
        <a:lstStyle/>
        <a:p>
          <a:pPr algn="ctr"/>
          <a:r>
            <a:rPr lang="ru-RU" sz="1200" dirty="0" smtClean="0"/>
            <a:t>Определяет масштаб проблемы, правовые и финансовые механизмы  ее решения</a:t>
          </a:r>
          <a:endParaRPr lang="ru-RU" sz="1200" dirty="0"/>
        </a:p>
      </dgm:t>
    </dgm:pt>
    <dgm:pt modelId="{47BA82EA-C172-465D-8F22-1B3004BFDB3F}" type="parTrans" cxnId="{424FB380-1BE8-43D7-9DED-DD272EB250DD}">
      <dgm:prSet/>
      <dgm:spPr/>
      <dgm:t>
        <a:bodyPr/>
        <a:lstStyle/>
        <a:p>
          <a:endParaRPr lang="ru-RU"/>
        </a:p>
      </dgm:t>
    </dgm:pt>
    <dgm:pt modelId="{793E3606-F7A8-48C5-9680-BB1CE402402B}" type="sibTrans" cxnId="{424FB380-1BE8-43D7-9DED-DD272EB250DD}">
      <dgm:prSet/>
      <dgm:spPr/>
      <dgm:t>
        <a:bodyPr/>
        <a:lstStyle/>
        <a:p>
          <a:endParaRPr lang="ru-RU"/>
        </a:p>
      </dgm:t>
    </dgm:pt>
    <dgm:pt modelId="{C837EC00-F3E7-47CB-9AE0-1E0ECF71EFDF}">
      <dgm:prSet phldrT="[Текст]" custT="1"/>
      <dgm:spPr/>
      <dgm:t>
        <a:bodyPr/>
        <a:lstStyle/>
        <a:p>
          <a:r>
            <a:rPr lang="ru-RU" sz="1400" dirty="0" smtClean="0"/>
            <a:t>Региональный уровень</a:t>
          </a:r>
          <a:endParaRPr lang="ru-RU" sz="1400" dirty="0"/>
        </a:p>
      </dgm:t>
    </dgm:pt>
    <dgm:pt modelId="{EE8D1655-31E8-4C69-978D-B05C9ADF03B3}" type="parTrans" cxnId="{9BBA270F-93B8-4DD2-9CBC-D2D660DE4E4B}">
      <dgm:prSet/>
      <dgm:spPr/>
      <dgm:t>
        <a:bodyPr/>
        <a:lstStyle/>
        <a:p>
          <a:endParaRPr lang="ru-RU"/>
        </a:p>
      </dgm:t>
    </dgm:pt>
    <dgm:pt modelId="{50AEDB1D-CDF9-4FA8-B7E0-1CA4D870E031}" type="sibTrans" cxnId="{9BBA270F-93B8-4DD2-9CBC-D2D660DE4E4B}">
      <dgm:prSet/>
      <dgm:spPr/>
      <dgm:t>
        <a:bodyPr/>
        <a:lstStyle/>
        <a:p>
          <a:endParaRPr lang="ru-RU"/>
        </a:p>
      </dgm:t>
    </dgm:pt>
    <dgm:pt modelId="{4C01699D-9F47-4654-BB21-E14AB31F30DD}">
      <dgm:prSet phldrT="[Текст]" custT="1"/>
      <dgm:spPr/>
      <dgm:t>
        <a:bodyPr/>
        <a:lstStyle/>
        <a:p>
          <a:r>
            <a:rPr lang="ru-RU" sz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dirty="0"/>
        </a:p>
      </dgm:t>
    </dgm:pt>
    <dgm:pt modelId="{39406606-2AB5-49DA-A131-9C9551176CBF}" type="parTrans" cxnId="{58920543-ACA6-4031-AA92-49EF2F083DD1}">
      <dgm:prSet/>
      <dgm:spPr/>
      <dgm:t>
        <a:bodyPr/>
        <a:lstStyle/>
        <a:p>
          <a:endParaRPr lang="ru-RU"/>
        </a:p>
      </dgm:t>
    </dgm:pt>
    <dgm:pt modelId="{5DD606A9-6177-4353-BE74-FD5B58ED02C2}" type="sibTrans" cxnId="{58920543-ACA6-4031-AA92-49EF2F083DD1}">
      <dgm:prSet/>
      <dgm:spPr/>
      <dgm:t>
        <a:bodyPr/>
        <a:lstStyle/>
        <a:p>
          <a:endParaRPr lang="ru-RU"/>
        </a:p>
      </dgm:t>
    </dgm:pt>
    <dgm:pt modelId="{146A13A6-2B7E-4B57-BDF1-1A453519F0C4}">
      <dgm:prSet phldrT="[Текст]" custT="1"/>
      <dgm:spPr/>
      <dgm:t>
        <a:bodyPr/>
        <a:lstStyle/>
        <a:p>
          <a:r>
            <a:rPr lang="ru-RU" sz="1400" dirty="0" smtClean="0"/>
            <a:t>Местный бюджет</a:t>
          </a:r>
          <a:endParaRPr lang="ru-RU" sz="1400" dirty="0"/>
        </a:p>
      </dgm:t>
    </dgm:pt>
    <dgm:pt modelId="{7C4971CD-55CC-4789-B6BB-71DC69ACE3AA}" type="parTrans" cxnId="{BEF4980D-3D05-4173-8246-429F82AC933A}">
      <dgm:prSet/>
      <dgm:spPr/>
      <dgm:t>
        <a:bodyPr/>
        <a:lstStyle/>
        <a:p>
          <a:endParaRPr lang="ru-RU"/>
        </a:p>
      </dgm:t>
    </dgm:pt>
    <dgm:pt modelId="{D1071F64-30DA-4BB8-B635-BB1F028CE3D4}" type="sibTrans" cxnId="{BEF4980D-3D05-4173-8246-429F82AC933A}">
      <dgm:prSet/>
      <dgm:spPr/>
      <dgm:t>
        <a:bodyPr/>
        <a:lstStyle/>
        <a:p>
          <a:endParaRPr lang="ru-RU"/>
        </a:p>
      </dgm:t>
    </dgm:pt>
    <dgm:pt modelId="{B83341E2-355D-4796-9FAE-9650C0807B0D}">
      <dgm:prSet phldrT="[Текст]" custT="1"/>
      <dgm:spPr/>
      <dgm:t>
        <a:bodyPr/>
        <a:lstStyle/>
        <a:p>
          <a:r>
            <a:rPr lang="ru-RU" sz="1200" dirty="0" smtClean="0">
              <a:latin typeface="+mj-lt"/>
            </a:rPr>
            <a:t>Предусматривает план действий , привлечение ресурсов для переселения граждан из ветхого и аварийного жилищного фонда, эффективное управление бюджетными средствами, перечень жилых помещений, предназначенных для переселения граждан.</a:t>
          </a:r>
          <a:endParaRPr lang="ru-RU" sz="1200" dirty="0">
            <a:latin typeface="+mj-lt"/>
          </a:endParaRPr>
        </a:p>
      </dgm:t>
    </dgm:pt>
    <dgm:pt modelId="{A47D9CE8-F6F2-46CC-A30E-70B55BCE962D}" type="parTrans" cxnId="{0CC3EF41-C767-4369-B030-7A316D0F816B}">
      <dgm:prSet/>
      <dgm:spPr/>
      <dgm:t>
        <a:bodyPr/>
        <a:lstStyle/>
        <a:p>
          <a:endParaRPr lang="ru-RU"/>
        </a:p>
      </dgm:t>
    </dgm:pt>
    <dgm:pt modelId="{B691C522-1018-49AA-9817-7DBF1E7F2799}" type="sibTrans" cxnId="{0CC3EF41-C767-4369-B030-7A316D0F816B}">
      <dgm:prSet/>
      <dgm:spPr/>
      <dgm:t>
        <a:bodyPr/>
        <a:lstStyle/>
        <a:p>
          <a:endParaRPr lang="ru-RU"/>
        </a:p>
      </dgm:t>
    </dgm:pt>
    <dgm:pt modelId="{ECB37C6C-FA33-436B-BFC6-FDA819237AE3}" type="pres">
      <dgm:prSet presAssocID="{A5C6F5BD-A666-4B70-8FCC-24644398D3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EA887A-4E73-4018-ACB7-7E1D09CA13C8}" type="pres">
      <dgm:prSet presAssocID="{A5C6F5BD-A666-4B70-8FCC-24644398D34C}" presName="tSp" presStyleCnt="0"/>
      <dgm:spPr/>
    </dgm:pt>
    <dgm:pt modelId="{524A8544-AD8D-4D95-997D-DA5FE96A0506}" type="pres">
      <dgm:prSet presAssocID="{A5C6F5BD-A666-4B70-8FCC-24644398D34C}" presName="bSp" presStyleCnt="0"/>
      <dgm:spPr/>
    </dgm:pt>
    <dgm:pt modelId="{E16535AD-205C-444A-B872-873A34EFEA2E}" type="pres">
      <dgm:prSet presAssocID="{A5C6F5BD-A666-4B70-8FCC-24644398D34C}" presName="process" presStyleCnt="0"/>
      <dgm:spPr/>
    </dgm:pt>
    <dgm:pt modelId="{1B6E6D49-437A-4235-8338-C9FA320EA67F}" type="pres">
      <dgm:prSet presAssocID="{4C7877C8-E098-4B34-BAA2-A3ABC68FCCA9}" presName="composite1" presStyleCnt="0"/>
      <dgm:spPr/>
    </dgm:pt>
    <dgm:pt modelId="{772FC8FA-B121-4542-9E8F-5AF0538C1280}" type="pres">
      <dgm:prSet presAssocID="{4C7877C8-E098-4B34-BAA2-A3ABC68FCCA9}" presName="dummyNode1" presStyleLbl="node1" presStyleIdx="0" presStyleCnt="3"/>
      <dgm:spPr/>
    </dgm:pt>
    <dgm:pt modelId="{55F524DF-BE28-4CE3-A943-0868370541B2}" type="pres">
      <dgm:prSet presAssocID="{4C7877C8-E098-4B34-BAA2-A3ABC68FCCA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78389-F188-40B2-A416-E1A3F49A52F8}" type="pres">
      <dgm:prSet presAssocID="{4C7877C8-E098-4B34-BAA2-A3ABC68FCC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77D00-55DC-497E-9480-C6A8F0CB21F6}" type="pres">
      <dgm:prSet presAssocID="{4C7877C8-E098-4B34-BAA2-A3ABC68FCCA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66590-3DA3-4D65-8B7C-35FE4E670E66}" type="pres">
      <dgm:prSet presAssocID="{4C7877C8-E098-4B34-BAA2-A3ABC68FCCA9}" presName="connSite1" presStyleCnt="0"/>
      <dgm:spPr/>
    </dgm:pt>
    <dgm:pt modelId="{0F0DDA91-7B1F-4086-BA22-2612ABDE1692}" type="pres">
      <dgm:prSet presAssocID="{AE994612-A04A-462E-A2C0-1D21FCF04505}" presName="Name9" presStyleLbl="sibTrans2D1" presStyleIdx="0" presStyleCnt="2"/>
      <dgm:spPr/>
      <dgm:t>
        <a:bodyPr/>
        <a:lstStyle/>
        <a:p>
          <a:endParaRPr lang="ru-RU"/>
        </a:p>
      </dgm:t>
    </dgm:pt>
    <dgm:pt modelId="{9088BEA7-0B8B-4B3A-9574-7B7FFB001337}" type="pres">
      <dgm:prSet presAssocID="{C837EC00-F3E7-47CB-9AE0-1E0ECF71EFDF}" presName="composite2" presStyleCnt="0"/>
      <dgm:spPr/>
    </dgm:pt>
    <dgm:pt modelId="{C81CAAFC-5A63-498F-8738-FF1E6885EB79}" type="pres">
      <dgm:prSet presAssocID="{C837EC00-F3E7-47CB-9AE0-1E0ECF71EFDF}" presName="dummyNode2" presStyleLbl="node1" presStyleIdx="0" presStyleCnt="3"/>
      <dgm:spPr/>
    </dgm:pt>
    <dgm:pt modelId="{5263AC0C-57E2-4B7E-9482-C55B560B3D6E}" type="pres">
      <dgm:prSet presAssocID="{C837EC00-F3E7-47CB-9AE0-1E0ECF71EFDF}" presName="childNode2" presStyleLbl="bgAcc1" presStyleIdx="1" presStyleCnt="3" custScaleY="142527" custLinFactNeighborX="-2494" custLinFactNeighborY="17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098E3-6799-4FFF-8263-E50D1CAA9894}" type="pres">
      <dgm:prSet presAssocID="{C837EC00-F3E7-47CB-9AE0-1E0ECF71EFD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8C98-9155-4C5B-BA2B-01F8D6E44D91}" type="pres">
      <dgm:prSet presAssocID="{C837EC00-F3E7-47CB-9AE0-1E0ECF71EFD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70140-25BA-4BD4-ABC2-C6CC521FD70F}" type="pres">
      <dgm:prSet presAssocID="{C837EC00-F3E7-47CB-9AE0-1E0ECF71EFDF}" presName="connSite2" presStyleCnt="0"/>
      <dgm:spPr/>
    </dgm:pt>
    <dgm:pt modelId="{9F92F024-5E80-4186-9995-DBDD6A91B4C7}" type="pres">
      <dgm:prSet presAssocID="{50AEDB1D-CDF9-4FA8-B7E0-1CA4D870E031}" presName="Name18" presStyleLbl="sibTrans2D1" presStyleIdx="1" presStyleCnt="2" custAng="20289698" custLinFactNeighborX="-4687" custLinFactNeighborY="-2911"/>
      <dgm:spPr/>
      <dgm:t>
        <a:bodyPr/>
        <a:lstStyle/>
        <a:p>
          <a:endParaRPr lang="ru-RU"/>
        </a:p>
      </dgm:t>
    </dgm:pt>
    <dgm:pt modelId="{4B9E77C2-CD54-45CE-959E-C1052C07BE34}" type="pres">
      <dgm:prSet presAssocID="{146A13A6-2B7E-4B57-BDF1-1A453519F0C4}" presName="composite1" presStyleCnt="0"/>
      <dgm:spPr/>
    </dgm:pt>
    <dgm:pt modelId="{0F1151D0-4E97-4E3F-A6D8-AA314CD9BC74}" type="pres">
      <dgm:prSet presAssocID="{146A13A6-2B7E-4B57-BDF1-1A453519F0C4}" presName="dummyNode1" presStyleLbl="node1" presStyleIdx="1" presStyleCnt="3"/>
      <dgm:spPr/>
    </dgm:pt>
    <dgm:pt modelId="{25E57405-2AE0-4827-8187-88AAC89AFD81}" type="pres">
      <dgm:prSet presAssocID="{146A13A6-2B7E-4B57-BDF1-1A453519F0C4}" presName="childNode1" presStyleLbl="bgAcc1" presStyleIdx="2" presStyleCnt="3" custScaleY="181752" custLinFactNeighborX="-1606" custLinFactNeighborY="27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587D9-5CE6-4572-8E1C-DADCF67E50D9}" type="pres">
      <dgm:prSet presAssocID="{146A13A6-2B7E-4B57-BDF1-1A453519F0C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8327E-CD5A-4BFF-A781-EBBC375FC581}" type="pres">
      <dgm:prSet presAssocID="{146A13A6-2B7E-4B57-BDF1-1A453519F0C4}" presName="parentNode1" presStyleLbl="node1" presStyleIdx="2" presStyleCnt="3" custLinFactNeighborX="-5039" custLinFactNeighborY="773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AFD7E-4878-4A7F-8DD5-8E2734E5F1A6}" type="pres">
      <dgm:prSet presAssocID="{146A13A6-2B7E-4B57-BDF1-1A453519F0C4}" presName="connSite1" presStyleCnt="0"/>
      <dgm:spPr/>
    </dgm:pt>
  </dgm:ptLst>
  <dgm:cxnLst>
    <dgm:cxn modelId="{434CF693-FA47-44E5-8319-E46704C31001}" type="presOf" srcId="{146A13A6-2B7E-4B57-BDF1-1A453519F0C4}" destId="{CB28327E-CD5A-4BFF-A781-EBBC375FC581}" srcOrd="0" destOrd="0" presId="urn:microsoft.com/office/officeart/2005/8/layout/hProcess4"/>
    <dgm:cxn modelId="{362E4F96-F1A4-458F-B6CB-C500276EBA0A}" type="presOf" srcId="{81E6EA58-541D-4934-8EB5-30A2307507DC}" destId="{55F524DF-BE28-4CE3-A943-0868370541B2}" srcOrd="0" destOrd="0" presId="urn:microsoft.com/office/officeart/2005/8/layout/hProcess4"/>
    <dgm:cxn modelId="{58920543-ACA6-4031-AA92-49EF2F083DD1}" srcId="{C837EC00-F3E7-47CB-9AE0-1E0ECF71EFDF}" destId="{4C01699D-9F47-4654-BB21-E14AB31F30DD}" srcOrd="0" destOrd="0" parTransId="{39406606-2AB5-49DA-A131-9C9551176CBF}" sibTransId="{5DD606A9-6177-4353-BE74-FD5B58ED02C2}"/>
    <dgm:cxn modelId="{AF35780C-9F14-45C2-898E-9E6DBBB9937E}" type="presOf" srcId="{4C7877C8-E098-4B34-BAA2-A3ABC68FCCA9}" destId="{3B777D00-55DC-497E-9480-C6A8F0CB21F6}" srcOrd="0" destOrd="0" presId="urn:microsoft.com/office/officeart/2005/8/layout/hProcess4"/>
    <dgm:cxn modelId="{D0608A78-632E-4867-BC0B-3FC8991AFAEA}" type="presOf" srcId="{C837EC00-F3E7-47CB-9AE0-1E0ECF71EFDF}" destId="{E1F38C98-9155-4C5B-BA2B-01F8D6E44D91}" srcOrd="0" destOrd="0" presId="urn:microsoft.com/office/officeart/2005/8/layout/hProcess4"/>
    <dgm:cxn modelId="{5B60A39A-4C01-4FAF-AB11-0A56F4ADB5EE}" type="presOf" srcId="{50AEDB1D-CDF9-4FA8-B7E0-1CA4D870E031}" destId="{9F92F024-5E80-4186-9995-DBDD6A91B4C7}" srcOrd="0" destOrd="0" presId="urn:microsoft.com/office/officeart/2005/8/layout/hProcess4"/>
    <dgm:cxn modelId="{EAD28416-7515-4CC4-BCA0-D90060D60C79}" type="presOf" srcId="{AE994612-A04A-462E-A2C0-1D21FCF04505}" destId="{0F0DDA91-7B1F-4086-BA22-2612ABDE1692}" srcOrd="0" destOrd="0" presId="urn:microsoft.com/office/officeart/2005/8/layout/hProcess4"/>
    <dgm:cxn modelId="{E8A1AA8E-D27C-4BE1-867F-778ECB416E50}" type="presOf" srcId="{B83341E2-355D-4796-9FAE-9650C0807B0D}" destId="{25E57405-2AE0-4827-8187-88AAC89AFD81}" srcOrd="0" destOrd="0" presId="urn:microsoft.com/office/officeart/2005/8/layout/hProcess4"/>
    <dgm:cxn modelId="{9BBA270F-93B8-4DD2-9CBC-D2D660DE4E4B}" srcId="{A5C6F5BD-A666-4B70-8FCC-24644398D34C}" destId="{C837EC00-F3E7-47CB-9AE0-1E0ECF71EFDF}" srcOrd="1" destOrd="0" parTransId="{EE8D1655-31E8-4C69-978D-B05C9ADF03B3}" sibTransId="{50AEDB1D-CDF9-4FA8-B7E0-1CA4D870E031}"/>
    <dgm:cxn modelId="{FEABCB7F-D7FC-432F-9D22-20D0719D51CD}" type="presOf" srcId="{4C01699D-9F47-4654-BB21-E14AB31F30DD}" destId="{5263AC0C-57E2-4B7E-9482-C55B560B3D6E}" srcOrd="0" destOrd="0" presId="urn:microsoft.com/office/officeart/2005/8/layout/hProcess4"/>
    <dgm:cxn modelId="{424FB380-1BE8-43D7-9DED-DD272EB250DD}" srcId="{4C7877C8-E098-4B34-BAA2-A3ABC68FCCA9}" destId="{81E6EA58-541D-4934-8EB5-30A2307507DC}" srcOrd="0" destOrd="0" parTransId="{47BA82EA-C172-465D-8F22-1B3004BFDB3F}" sibTransId="{793E3606-F7A8-48C5-9680-BB1CE402402B}"/>
    <dgm:cxn modelId="{0CC3EF41-C767-4369-B030-7A316D0F816B}" srcId="{146A13A6-2B7E-4B57-BDF1-1A453519F0C4}" destId="{B83341E2-355D-4796-9FAE-9650C0807B0D}" srcOrd="0" destOrd="0" parTransId="{A47D9CE8-F6F2-46CC-A30E-70B55BCE962D}" sibTransId="{B691C522-1018-49AA-9817-7DBF1E7F2799}"/>
    <dgm:cxn modelId="{5CD79558-9E9E-4EA8-9EB2-B62C9750CB73}" type="presOf" srcId="{A5C6F5BD-A666-4B70-8FCC-24644398D34C}" destId="{ECB37C6C-FA33-436B-BFC6-FDA819237AE3}" srcOrd="0" destOrd="0" presId="urn:microsoft.com/office/officeart/2005/8/layout/hProcess4"/>
    <dgm:cxn modelId="{BEF4980D-3D05-4173-8246-429F82AC933A}" srcId="{A5C6F5BD-A666-4B70-8FCC-24644398D34C}" destId="{146A13A6-2B7E-4B57-BDF1-1A453519F0C4}" srcOrd="2" destOrd="0" parTransId="{7C4971CD-55CC-4789-B6BB-71DC69ACE3AA}" sibTransId="{D1071F64-30DA-4BB8-B635-BB1F028CE3D4}"/>
    <dgm:cxn modelId="{2D576746-8CF7-4203-8796-C4BE3262965C}" type="presOf" srcId="{4C01699D-9F47-4654-BB21-E14AB31F30DD}" destId="{FD8098E3-6799-4FFF-8263-E50D1CAA9894}" srcOrd="1" destOrd="0" presId="urn:microsoft.com/office/officeart/2005/8/layout/hProcess4"/>
    <dgm:cxn modelId="{DB7D337D-2841-4DE4-8475-FA8634E26135}" srcId="{A5C6F5BD-A666-4B70-8FCC-24644398D34C}" destId="{4C7877C8-E098-4B34-BAA2-A3ABC68FCCA9}" srcOrd="0" destOrd="0" parTransId="{2719060D-8A49-47E2-BEF4-A10FA57341D2}" sibTransId="{AE994612-A04A-462E-A2C0-1D21FCF04505}"/>
    <dgm:cxn modelId="{34EC5161-EC34-4CA2-9D6B-2A4797B57DCD}" type="presOf" srcId="{81E6EA58-541D-4934-8EB5-30A2307507DC}" destId="{03878389-F188-40B2-A416-E1A3F49A52F8}" srcOrd="1" destOrd="0" presId="urn:microsoft.com/office/officeart/2005/8/layout/hProcess4"/>
    <dgm:cxn modelId="{CBA00E87-4CDC-444B-99EA-FC79F2A4B5FB}" type="presOf" srcId="{B83341E2-355D-4796-9FAE-9650C0807B0D}" destId="{B62587D9-5CE6-4572-8E1C-DADCF67E50D9}" srcOrd="1" destOrd="0" presId="urn:microsoft.com/office/officeart/2005/8/layout/hProcess4"/>
    <dgm:cxn modelId="{B8425603-866C-4CDE-B509-B635B3FC079C}" type="presParOf" srcId="{ECB37C6C-FA33-436B-BFC6-FDA819237AE3}" destId="{98EA887A-4E73-4018-ACB7-7E1D09CA13C8}" srcOrd="0" destOrd="0" presId="urn:microsoft.com/office/officeart/2005/8/layout/hProcess4"/>
    <dgm:cxn modelId="{4011423C-A70A-4A4C-9458-69CB9D977CA1}" type="presParOf" srcId="{ECB37C6C-FA33-436B-BFC6-FDA819237AE3}" destId="{524A8544-AD8D-4D95-997D-DA5FE96A0506}" srcOrd="1" destOrd="0" presId="urn:microsoft.com/office/officeart/2005/8/layout/hProcess4"/>
    <dgm:cxn modelId="{91FE7987-BE46-4283-BA37-BEA81D36A6B7}" type="presParOf" srcId="{ECB37C6C-FA33-436B-BFC6-FDA819237AE3}" destId="{E16535AD-205C-444A-B872-873A34EFEA2E}" srcOrd="2" destOrd="0" presId="urn:microsoft.com/office/officeart/2005/8/layout/hProcess4"/>
    <dgm:cxn modelId="{C53C45FC-C3C5-4F76-AC89-B66028C776FA}" type="presParOf" srcId="{E16535AD-205C-444A-B872-873A34EFEA2E}" destId="{1B6E6D49-437A-4235-8338-C9FA320EA67F}" srcOrd="0" destOrd="0" presId="urn:microsoft.com/office/officeart/2005/8/layout/hProcess4"/>
    <dgm:cxn modelId="{C4AC3E69-8350-4B55-9C70-049A3956D7B4}" type="presParOf" srcId="{1B6E6D49-437A-4235-8338-C9FA320EA67F}" destId="{772FC8FA-B121-4542-9E8F-5AF0538C1280}" srcOrd="0" destOrd="0" presId="urn:microsoft.com/office/officeart/2005/8/layout/hProcess4"/>
    <dgm:cxn modelId="{277E0CFA-A011-4293-B297-C28429D96EB6}" type="presParOf" srcId="{1B6E6D49-437A-4235-8338-C9FA320EA67F}" destId="{55F524DF-BE28-4CE3-A943-0868370541B2}" srcOrd="1" destOrd="0" presId="urn:microsoft.com/office/officeart/2005/8/layout/hProcess4"/>
    <dgm:cxn modelId="{D7697225-0FD3-4015-B193-466E5CD2014C}" type="presParOf" srcId="{1B6E6D49-437A-4235-8338-C9FA320EA67F}" destId="{03878389-F188-40B2-A416-E1A3F49A52F8}" srcOrd="2" destOrd="0" presId="urn:microsoft.com/office/officeart/2005/8/layout/hProcess4"/>
    <dgm:cxn modelId="{AB1E8EA6-DA1D-4AA0-9818-2E714F21D72B}" type="presParOf" srcId="{1B6E6D49-437A-4235-8338-C9FA320EA67F}" destId="{3B777D00-55DC-497E-9480-C6A8F0CB21F6}" srcOrd="3" destOrd="0" presId="urn:microsoft.com/office/officeart/2005/8/layout/hProcess4"/>
    <dgm:cxn modelId="{B9115BAF-773F-4C05-9EE7-66DC9B0A0830}" type="presParOf" srcId="{1B6E6D49-437A-4235-8338-C9FA320EA67F}" destId="{6FC66590-3DA3-4D65-8B7C-35FE4E670E66}" srcOrd="4" destOrd="0" presId="urn:microsoft.com/office/officeart/2005/8/layout/hProcess4"/>
    <dgm:cxn modelId="{6D0C67E8-A299-4D97-BEE1-6368FA812C9B}" type="presParOf" srcId="{E16535AD-205C-444A-B872-873A34EFEA2E}" destId="{0F0DDA91-7B1F-4086-BA22-2612ABDE1692}" srcOrd="1" destOrd="0" presId="urn:microsoft.com/office/officeart/2005/8/layout/hProcess4"/>
    <dgm:cxn modelId="{1389248B-52A3-4E0E-AB27-F8D8EC5A90C7}" type="presParOf" srcId="{E16535AD-205C-444A-B872-873A34EFEA2E}" destId="{9088BEA7-0B8B-4B3A-9574-7B7FFB001337}" srcOrd="2" destOrd="0" presId="urn:microsoft.com/office/officeart/2005/8/layout/hProcess4"/>
    <dgm:cxn modelId="{87A9BF42-AACA-4D2D-9711-99F482472D61}" type="presParOf" srcId="{9088BEA7-0B8B-4B3A-9574-7B7FFB001337}" destId="{C81CAAFC-5A63-498F-8738-FF1E6885EB79}" srcOrd="0" destOrd="0" presId="urn:microsoft.com/office/officeart/2005/8/layout/hProcess4"/>
    <dgm:cxn modelId="{BA03FD19-1D40-4402-9E6E-A85E1A50399C}" type="presParOf" srcId="{9088BEA7-0B8B-4B3A-9574-7B7FFB001337}" destId="{5263AC0C-57E2-4B7E-9482-C55B560B3D6E}" srcOrd="1" destOrd="0" presId="urn:microsoft.com/office/officeart/2005/8/layout/hProcess4"/>
    <dgm:cxn modelId="{2F31294E-225D-4391-A1C7-001A40B46667}" type="presParOf" srcId="{9088BEA7-0B8B-4B3A-9574-7B7FFB001337}" destId="{FD8098E3-6799-4FFF-8263-E50D1CAA9894}" srcOrd="2" destOrd="0" presId="urn:microsoft.com/office/officeart/2005/8/layout/hProcess4"/>
    <dgm:cxn modelId="{88C3F095-2EEB-45C1-960D-C43A6922922B}" type="presParOf" srcId="{9088BEA7-0B8B-4B3A-9574-7B7FFB001337}" destId="{E1F38C98-9155-4C5B-BA2B-01F8D6E44D91}" srcOrd="3" destOrd="0" presId="urn:microsoft.com/office/officeart/2005/8/layout/hProcess4"/>
    <dgm:cxn modelId="{FBC0B750-B2DD-4314-B036-AF605203E3EF}" type="presParOf" srcId="{9088BEA7-0B8B-4B3A-9574-7B7FFB001337}" destId="{B0770140-25BA-4BD4-ABC2-C6CC521FD70F}" srcOrd="4" destOrd="0" presId="urn:microsoft.com/office/officeart/2005/8/layout/hProcess4"/>
    <dgm:cxn modelId="{E5E8297A-EAAB-453B-8AAF-9F529471C4F7}" type="presParOf" srcId="{E16535AD-205C-444A-B872-873A34EFEA2E}" destId="{9F92F024-5E80-4186-9995-DBDD6A91B4C7}" srcOrd="3" destOrd="0" presId="urn:microsoft.com/office/officeart/2005/8/layout/hProcess4"/>
    <dgm:cxn modelId="{C60CF6D7-6744-4349-863E-A3F0DEBC1F94}" type="presParOf" srcId="{E16535AD-205C-444A-B872-873A34EFEA2E}" destId="{4B9E77C2-CD54-45CE-959E-C1052C07BE34}" srcOrd="4" destOrd="0" presId="urn:microsoft.com/office/officeart/2005/8/layout/hProcess4"/>
    <dgm:cxn modelId="{9FA288B7-06FA-417C-8114-FCC0F2194037}" type="presParOf" srcId="{4B9E77C2-CD54-45CE-959E-C1052C07BE34}" destId="{0F1151D0-4E97-4E3F-A6D8-AA314CD9BC74}" srcOrd="0" destOrd="0" presId="urn:microsoft.com/office/officeart/2005/8/layout/hProcess4"/>
    <dgm:cxn modelId="{FF85F9CC-345A-4BBB-BC84-CFA9446A3395}" type="presParOf" srcId="{4B9E77C2-CD54-45CE-959E-C1052C07BE34}" destId="{25E57405-2AE0-4827-8187-88AAC89AFD81}" srcOrd="1" destOrd="0" presId="urn:microsoft.com/office/officeart/2005/8/layout/hProcess4"/>
    <dgm:cxn modelId="{D36A519E-485A-404D-9517-49B68A3C79D0}" type="presParOf" srcId="{4B9E77C2-CD54-45CE-959E-C1052C07BE34}" destId="{B62587D9-5CE6-4572-8E1C-DADCF67E50D9}" srcOrd="2" destOrd="0" presId="urn:microsoft.com/office/officeart/2005/8/layout/hProcess4"/>
    <dgm:cxn modelId="{EC4951B2-C73E-4220-97B6-DE151CFF9744}" type="presParOf" srcId="{4B9E77C2-CD54-45CE-959E-C1052C07BE34}" destId="{CB28327E-CD5A-4BFF-A781-EBBC375FC581}" srcOrd="3" destOrd="0" presId="urn:microsoft.com/office/officeart/2005/8/layout/hProcess4"/>
    <dgm:cxn modelId="{3165438F-14C0-49AA-9A4E-A7A69A82DDB1}" type="presParOf" srcId="{4B9E77C2-CD54-45CE-959E-C1052C07BE34}" destId="{8BBAFD7E-4878-4A7F-8DD5-8E2734E5F1A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E4B30-8671-43BB-8826-789814994687}">
      <dsp:nvSpPr>
        <dsp:cNvPr id="0" name=""/>
        <dsp:cNvSpPr/>
      </dsp:nvSpPr>
      <dsp:spPr>
        <a:xfrm>
          <a:off x="188081" y="0"/>
          <a:ext cx="5076788" cy="5076788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42924-E828-4E46-A330-3E64BD2EF635}">
      <dsp:nvSpPr>
        <dsp:cNvPr id="0" name=""/>
        <dsp:cNvSpPr/>
      </dsp:nvSpPr>
      <dsp:spPr>
        <a:xfrm>
          <a:off x="2355580" y="558047"/>
          <a:ext cx="4499496" cy="3998071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550750" y="753217"/>
        <a:ext cx="4109156" cy="3607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524DF-BE28-4CE3-A943-0868370541B2}">
      <dsp:nvSpPr>
        <dsp:cNvPr id="0" name=""/>
        <dsp:cNvSpPr/>
      </dsp:nvSpPr>
      <dsp:spPr>
        <a:xfrm>
          <a:off x="1681" y="1338069"/>
          <a:ext cx="2255560" cy="1860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масштаб проблемы, правовые и финансовые механизмы  ее решения</a:t>
          </a:r>
          <a:endParaRPr lang="ru-RU" sz="1200" kern="1200" dirty="0"/>
        </a:p>
      </dsp:txBody>
      <dsp:txXfrm>
        <a:off x="44493" y="1380881"/>
        <a:ext cx="2169936" cy="1376091"/>
      </dsp:txXfrm>
    </dsp:sp>
    <dsp:sp modelId="{0F0DDA91-7B1F-4086-BA22-2612ABDE1692}">
      <dsp:nvSpPr>
        <dsp:cNvPr id="0" name=""/>
        <dsp:cNvSpPr/>
      </dsp:nvSpPr>
      <dsp:spPr>
        <a:xfrm>
          <a:off x="1361124" y="2013155"/>
          <a:ext cx="2407651" cy="2407651"/>
        </a:xfrm>
        <a:prstGeom prst="leftCircularArrow">
          <a:avLst>
            <a:gd name="adj1" fmla="val 2996"/>
            <a:gd name="adj2" fmla="val 367342"/>
            <a:gd name="adj3" fmla="val 2734281"/>
            <a:gd name="adj4" fmla="val 9615917"/>
            <a:gd name="adj5" fmla="val 349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77D00-55DC-497E-9480-C6A8F0CB21F6}">
      <dsp:nvSpPr>
        <dsp:cNvPr id="0" name=""/>
        <dsp:cNvSpPr/>
      </dsp:nvSpPr>
      <dsp:spPr>
        <a:xfrm>
          <a:off x="502917" y="279978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Федеральный уровень</a:t>
          </a:r>
          <a:endParaRPr lang="ru-RU" sz="1400" kern="1200" dirty="0"/>
        </a:p>
      </dsp:txBody>
      <dsp:txXfrm>
        <a:off x="526269" y="2823136"/>
        <a:ext cx="1958238" cy="750595"/>
      </dsp:txXfrm>
    </dsp:sp>
    <dsp:sp modelId="{5263AC0C-57E2-4B7E-9482-C55B560B3D6E}">
      <dsp:nvSpPr>
        <dsp:cNvPr id="0" name=""/>
        <dsp:cNvSpPr/>
      </dsp:nvSpPr>
      <dsp:spPr>
        <a:xfrm>
          <a:off x="2795113" y="1271982"/>
          <a:ext cx="2255560" cy="2651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Определяет срок решения проблемы в регионе, формирует законодательную базу в рамках жилищного и земельного законодательства, координирует сроки реализации региональных программ.</a:t>
          </a:r>
          <a:endParaRPr lang="ru-RU" sz="1200" kern="1200" dirty="0"/>
        </a:p>
      </dsp:txBody>
      <dsp:txXfrm>
        <a:off x="2856132" y="1901184"/>
        <a:ext cx="2133522" cy="1961301"/>
      </dsp:txXfrm>
    </dsp:sp>
    <dsp:sp modelId="{9F92F024-5E80-4186-9995-DBDD6A91B4C7}">
      <dsp:nvSpPr>
        <dsp:cNvPr id="0" name=""/>
        <dsp:cNvSpPr/>
      </dsp:nvSpPr>
      <dsp:spPr>
        <a:xfrm rot="20289698">
          <a:off x="3807639" y="356982"/>
          <a:ext cx="2750910" cy="2750910"/>
        </a:xfrm>
        <a:prstGeom prst="circularArrow">
          <a:avLst>
            <a:gd name="adj1" fmla="val 2622"/>
            <a:gd name="adj2" fmla="val 318707"/>
            <a:gd name="adj3" fmla="val 20278385"/>
            <a:gd name="adj4" fmla="val 13348113"/>
            <a:gd name="adj5" fmla="val 30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38C98-9155-4C5B-BA2B-01F8D6E44D91}">
      <dsp:nvSpPr>
        <dsp:cNvPr id="0" name=""/>
        <dsp:cNvSpPr/>
      </dsp:nvSpPr>
      <dsp:spPr>
        <a:xfrm>
          <a:off x="3352602" y="936594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Региональный уровень</a:t>
          </a:r>
          <a:endParaRPr lang="ru-RU" sz="1400" kern="1200" dirty="0"/>
        </a:p>
      </dsp:txBody>
      <dsp:txXfrm>
        <a:off x="3375954" y="959946"/>
        <a:ext cx="1958238" cy="750595"/>
      </dsp:txXfrm>
    </dsp:sp>
    <dsp:sp modelId="{25E57405-2AE0-4827-8187-88AAC89AFD81}">
      <dsp:nvSpPr>
        <dsp:cNvPr id="0" name=""/>
        <dsp:cNvSpPr/>
      </dsp:nvSpPr>
      <dsp:spPr>
        <a:xfrm>
          <a:off x="5664828" y="1088464"/>
          <a:ext cx="2255560" cy="3381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+mj-lt"/>
            </a:rPr>
            <a:t>Предусматривает план действий , привлечение ресурсов для переселения граждан из ветхого и аварийного жилищного фонда, эффективное управление бюджетными средствами, перечень жилых помещений, предназначенных для переселения граждан.</a:t>
          </a:r>
          <a:endParaRPr lang="ru-RU" sz="1200" kern="1200" dirty="0">
            <a:latin typeface="+mj-lt"/>
          </a:endParaRPr>
        </a:p>
      </dsp:txBody>
      <dsp:txXfrm>
        <a:off x="5730891" y="1154527"/>
        <a:ext cx="2123434" cy="2524571"/>
      </dsp:txXfrm>
    </dsp:sp>
    <dsp:sp modelId="{CB28327E-CD5A-4BFF-A781-EBBC375FC581}">
      <dsp:nvSpPr>
        <dsp:cNvPr id="0" name=""/>
        <dsp:cNvSpPr/>
      </dsp:nvSpPr>
      <dsp:spPr>
        <a:xfrm>
          <a:off x="6101259" y="3416169"/>
          <a:ext cx="2004942" cy="7972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Местный бюджет</a:t>
          </a:r>
          <a:endParaRPr lang="ru-RU" sz="1400" kern="1200" dirty="0"/>
        </a:p>
      </dsp:txBody>
      <dsp:txXfrm>
        <a:off x="6124611" y="3439521"/>
        <a:ext cx="1958238" cy="750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A9A653-6E0D-43E8-BADA-C4F42B27E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39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419C-6DE3-4A5D-B5A0-12B126B621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EE3F0-F957-4D7E-8994-1F40EE0B39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38648-824B-4D46-9293-D9C5A8E15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BB7B-A19B-4F49-92D8-A1E210379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95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95400" y="2819400"/>
            <a:ext cx="7086600" cy="3352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77FC-BB65-47D7-8D8D-8B34142D5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52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7A96C-A498-414C-9B2E-9156D2FB97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E8504-6F43-438D-9B80-FEA8CEAA4C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7A125C-944C-4512-B394-0B5C14E145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4EB5-A4C7-406A-9337-3DA35912FD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DCE1B-6E29-40E3-9489-96224324DD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6139E-EB53-44A7-8BD4-5629AE0BD4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9AE19-C686-4D62-AC5B-C0EA5DE8C8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9EDC6-74FE-4759-A8A1-B64446B94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7F95B5C-F00B-43F9-BECA-E32009FA65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915" r:id="rId2"/>
    <p:sldLayoutId id="2147485916" r:id="rId3"/>
    <p:sldLayoutId id="2147485917" r:id="rId4"/>
    <p:sldLayoutId id="2147485918" r:id="rId5"/>
    <p:sldLayoutId id="2147485919" r:id="rId6"/>
    <p:sldLayoutId id="2147485920" r:id="rId7"/>
    <p:sldLayoutId id="2147485921" r:id="rId8"/>
    <p:sldLayoutId id="2147485922" r:id="rId9"/>
    <p:sldLayoutId id="2147485923" r:id="rId10"/>
    <p:sldLayoutId id="2147485924" r:id="rId11"/>
    <p:sldLayoutId id="2147485925" r:id="rId12"/>
    <p:sldLayoutId id="2147485926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emf"/><Relationship Id="rId5" Type="http://schemas.openxmlformats.org/officeDocument/2006/relationships/image" Target="../media/image15.emf"/><Relationship Id="rId10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Microsoft_Excel_97-2003_Worksheet2.xls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Excel_97-2003_Worksheet5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oleObject" Target="../embeddings/Microsoft_Excel_97-2003_Worksheet9.xls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Excel_97-2003_Worksheet7.xls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Microsoft_Excel_97-2003_Worksheet6.xls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0.xls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1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finuprta@mai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4" y="260650"/>
            <a:ext cx="7175351" cy="64807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/>
              <a:t>Бюджет для граждан</a:t>
            </a:r>
            <a:r>
              <a:rPr lang="ru-RU" sz="2000" dirty="0" smtClean="0"/>
              <a:t> – </a:t>
            </a:r>
            <a:r>
              <a:rPr lang="ru-RU" sz="2400" dirty="0" smtClean="0"/>
              <a:t>Отчет об исполнении бюджета МО «</a:t>
            </a:r>
            <a:r>
              <a:rPr lang="ru-RU" sz="2400" dirty="0" err="1" smtClean="0"/>
              <a:t>Тахтамукайский</a:t>
            </a:r>
            <a:r>
              <a:rPr lang="ru-RU" sz="2400" dirty="0" smtClean="0"/>
              <a:t> район» за 2016 год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3296"/>
            <a:ext cx="6841058" cy="648072"/>
          </a:xfrm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К  решению СНД «Об утверждении годового отчета об исполнении бюджета муниципального образования «</a:t>
            </a:r>
            <a:r>
              <a:rPr lang="ru-RU" dirty="0" err="1" smtClean="0"/>
              <a:t>Тахтамукайский</a:t>
            </a:r>
            <a:r>
              <a:rPr lang="ru-RU" dirty="0" smtClean="0"/>
              <a:t> район» за 2016 год» </a:t>
            </a:r>
            <a:r>
              <a:rPr lang="en-US" dirty="0" smtClean="0"/>
              <a:t>  </a:t>
            </a:r>
            <a:r>
              <a:rPr lang="ru-RU" dirty="0" smtClean="0"/>
              <a:t>от 02.06.2017г. № 3/56-2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469576" cy="164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2" y="4550673"/>
            <a:ext cx="2096096" cy="157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246" y="1110635"/>
            <a:ext cx="2370282" cy="164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37" y="1268761"/>
            <a:ext cx="2235246" cy="167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05" y="1132826"/>
            <a:ext cx="2396927" cy="169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44605"/>
            <a:ext cx="2232247" cy="160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4509120"/>
            <a:ext cx="2376264" cy="16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5004"/>
            <a:ext cx="2952328" cy="166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" y="2742775"/>
            <a:ext cx="2181894" cy="16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959" y="2859129"/>
            <a:ext cx="2236249" cy="161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15" y="4550673"/>
            <a:ext cx="2043649" cy="154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95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8725" cy="114300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доходов бюджета муниципального образования </a:t>
            </a:r>
            <a:r>
              <a:rPr lang="ru-RU" sz="25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в </a:t>
            </a:r>
            <a:r>
              <a:rPr lang="ru-RU" sz="25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</a:t>
            </a: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6897839"/>
              </p:ext>
            </p:extLst>
          </p:nvPr>
        </p:nvGraphicFramePr>
        <p:xfrm>
          <a:off x="1176338" y="1582738"/>
          <a:ext cx="7078662" cy="455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5" name="Лист" r:id="rId4" imgW="9486833" imgH="6105510" progId="Excel.Sheet.8">
                  <p:embed/>
                </p:oleObj>
              </mc:Choice>
              <mc:Fallback>
                <p:oleObj name="Лист" r:id="rId4" imgW="9486833" imgH="610551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582738"/>
                        <a:ext cx="7078662" cy="45561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5546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13" y="688499"/>
            <a:ext cx="8991600" cy="8366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доходов бюджета </a:t>
            </a:r>
            <a:b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2016 году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(тыс.рублей)</a:t>
            </a:r>
          </a:p>
        </p:txBody>
      </p:sp>
      <p:graphicFrame>
        <p:nvGraphicFramePr>
          <p:cNvPr id="3074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0803226"/>
              </p:ext>
            </p:extLst>
          </p:nvPr>
        </p:nvGraphicFramePr>
        <p:xfrm>
          <a:off x="1608138" y="2359025"/>
          <a:ext cx="5400675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4" name="Лист" r:id="rId4" imgW="7381824" imgH="2219400" progId="Excel.Sheet.8">
                  <p:embed/>
                </p:oleObj>
              </mc:Choice>
              <mc:Fallback>
                <p:oleObj name="Лист" r:id="rId4" imgW="7381824" imgH="22194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2359025"/>
                        <a:ext cx="5400675" cy="1624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65149737"/>
              </p:ext>
            </p:extLst>
          </p:nvPr>
        </p:nvGraphicFramePr>
        <p:xfrm>
          <a:off x="-123825" y="4876800"/>
          <a:ext cx="4945063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5" name="Лист" r:id="rId7" imgW="6219808" imgH="2400300" progId="Excel.Sheet.8">
                  <p:embed/>
                </p:oleObj>
              </mc:Choice>
              <mc:Fallback>
                <p:oleObj name="Лист" r:id="rId7" imgW="6219808" imgH="24003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3825" y="4876800"/>
                        <a:ext cx="4945063" cy="190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123728" y="1558922"/>
            <a:ext cx="21605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800" b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всего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179388" y="3500438"/>
            <a:ext cx="2808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Налоговые </a:t>
            </a: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</a:p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неналоговые доходы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000500" y="3500438"/>
            <a:ext cx="2857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 smtClean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sz="16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Безвозмездные поступления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1" name="AutoShape 13"/>
          <p:cNvSpPr>
            <a:spLocks noChangeArrowheads="1"/>
          </p:cNvSpPr>
          <p:nvPr/>
        </p:nvSpPr>
        <p:spPr bwMode="auto">
          <a:xfrm rot="20030767">
            <a:off x="4024456" y="2061872"/>
            <a:ext cx="714375" cy="274637"/>
          </a:xfrm>
          <a:prstGeom prst="rightArrow">
            <a:avLst>
              <a:gd name="adj1" fmla="val 50000"/>
              <a:gd name="adj2" fmla="val 6502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2" name="AutoShape 15"/>
          <p:cNvSpPr>
            <a:spLocks noChangeArrowheads="1"/>
          </p:cNvSpPr>
          <p:nvPr/>
        </p:nvSpPr>
        <p:spPr bwMode="auto">
          <a:xfrm>
            <a:off x="4019525" y="1531933"/>
            <a:ext cx="936625" cy="43180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20 </a:t>
            </a:r>
            <a:r>
              <a:rPr lang="ru-RU" sz="1600" b="1" dirty="0">
                <a:solidFill>
                  <a:srgbClr val="0033CC"/>
                </a:solidFill>
              </a:rPr>
              <a:t>%</a:t>
            </a:r>
          </a:p>
        </p:txBody>
      </p:sp>
      <p:sp>
        <p:nvSpPr>
          <p:cNvPr id="3083" name="AutoShape 17"/>
          <p:cNvSpPr>
            <a:spLocks noChangeArrowheads="1"/>
          </p:cNvSpPr>
          <p:nvPr/>
        </p:nvSpPr>
        <p:spPr bwMode="auto">
          <a:xfrm rot="20155689">
            <a:off x="1805435" y="4928549"/>
            <a:ext cx="636587" cy="228408"/>
          </a:xfrm>
          <a:prstGeom prst="rightArrow">
            <a:avLst>
              <a:gd name="adj1" fmla="val 50000"/>
              <a:gd name="adj2" fmla="val 41716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4" name="AutoShape 15"/>
          <p:cNvSpPr>
            <a:spLocks noChangeArrowheads="1"/>
          </p:cNvSpPr>
          <p:nvPr/>
        </p:nvSpPr>
        <p:spPr bwMode="auto">
          <a:xfrm>
            <a:off x="1583531" y="4450428"/>
            <a:ext cx="952500" cy="37548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dirty="0" smtClean="0">
                <a:solidFill>
                  <a:srgbClr val="00FF00"/>
                </a:solidFill>
              </a:rPr>
              <a:t>4</a:t>
            </a:r>
            <a:r>
              <a:rPr lang="ru-RU" sz="1600" b="1" dirty="0" smtClean="0">
                <a:solidFill>
                  <a:srgbClr val="008000"/>
                </a:solidFill>
              </a:rPr>
              <a:t>%</a:t>
            </a:r>
            <a:endParaRPr lang="ru-RU" sz="1600" b="1" dirty="0">
              <a:solidFill>
                <a:srgbClr val="008000"/>
              </a:solidFill>
            </a:endParaRPr>
          </a:p>
        </p:txBody>
      </p:sp>
      <p:graphicFrame>
        <p:nvGraphicFramePr>
          <p:cNvPr id="307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52302"/>
              </p:ext>
            </p:extLst>
          </p:nvPr>
        </p:nvGraphicFramePr>
        <p:xfrm>
          <a:off x="4786313" y="4500563"/>
          <a:ext cx="3768725" cy="228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66" name="Лист" r:id="rId10" imgW="5143567" imgH="3143340" progId="Excel.Sheet.8">
                  <p:embed/>
                </p:oleObj>
              </mc:Choice>
              <mc:Fallback>
                <p:oleObj name="Лист" r:id="rId10" imgW="5143567" imgH="3143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00563"/>
                        <a:ext cx="3768725" cy="2282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AutoShape 13"/>
          <p:cNvSpPr>
            <a:spLocks noChangeArrowheads="1"/>
          </p:cNvSpPr>
          <p:nvPr/>
        </p:nvSpPr>
        <p:spPr bwMode="auto">
          <a:xfrm rot="20030767">
            <a:off x="6329394" y="4758971"/>
            <a:ext cx="611918" cy="274638"/>
          </a:xfrm>
          <a:prstGeom prst="rightArrow">
            <a:avLst>
              <a:gd name="adj1" fmla="val 50000"/>
              <a:gd name="adj2" fmla="val 58940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>
              <a:solidFill>
                <a:prstClr val="black"/>
              </a:solidFill>
            </a:endParaRPr>
          </a:p>
        </p:txBody>
      </p:sp>
      <p:sp>
        <p:nvSpPr>
          <p:cNvPr id="3086" name="AutoShape 15"/>
          <p:cNvSpPr>
            <a:spLocks noChangeArrowheads="1"/>
          </p:cNvSpPr>
          <p:nvPr/>
        </p:nvSpPr>
        <p:spPr bwMode="auto">
          <a:xfrm>
            <a:off x="6072188" y="4500774"/>
            <a:ext cx="785812" cy="4567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dirty="0" smtClean="0">
                <a:solidFill>
                  <a:srgbClr val="0033CC"/>
                </a:solidFill>
              </a:rPr>
              <a:t>40%</a:t>
            </a:r>
          </a:p>
          <a:p>
            <a:pPr algn="ctr" eaLnBrk="0" hangingPunct="0"/>
            <a:endParaRPr lang="ru-RU" sz="1600" b="1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11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Содержимое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71130179"/>
              </p:ext>
            </p:extLst>
          </p:nvPr>
        </p:nvGraphicFramePr>
        <p:xfrm>
          <a:off x="685800" y="1966913"/>
          <a:ext cx="7759700" cy="392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4" name="Лист" r:id="rId4" imgW="8096351" imgH="4095630" progId="Excel.Sheet.8">
                  <p:embed/>
                </p:oleObj>
              </mc:Choice>
              <mc:Fallback>
                <p:oleObj name="Лист" r:id="rId4" imgW="8096351" imgH="4095630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66913"/>
                        <a:ext cx="7759700" cy="392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710878" y="781050"/>
            <a:ext cx="7588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Динамика налоговых и неналоговых доходов </a:t>
            </a:r>
            <a:r>
              <a:rPr lang="ru-RU" sz="2500" b="1" cap="all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2015-2016 </a:t>
            </a:r>
            <a: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годы </a:t>
            </a:r>
            <a:br>
              <a:rPr lang="ru-RU" sz="25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600" b="1" cap="all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(абсолютные показатели, тыс.рублей)</a:t>
            </a:r>
          </a:p>
        </p:txBody>
      </p:sp>
    </p:spTree>
    <p:extLst>
      <p:ext uri="{BB962C8B-B14F-4D97-AF65-F5344CB8AC3E}">
        <p14:creationId xmlns:p14="http://schemas.microsoft.com/office/powerpoint/2010/main" val="2500882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667750" cy="1413917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Структура 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Тахтамукайский</a:t>
            </a:r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» район в 2016 году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412776"/>
          <a:ext cx="792088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18219759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4011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102600" cy="13573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основных налоговых доходов муниципального </a:t>
            </a:r>
            <a:b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образования «</a:t>
            </a:r>
            <a:r>
              <a:rPr lang="ru-RU" sz="2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</a:t>
            </a:r>
            <a:r>
              <a:rPr lang="ru-RU" sz="2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районрайон</a:t>
            </a: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</a:t>
            </a:r>
            <a:b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2015 - 2016 гг.</a:t>
            </a:r>
            <a:r>
              <a:rPr lang="ru-RU" sz="3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       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 рублей)</a:t>
            </a:r>
          </a:p>
        </p:txBody>
      </p:sp>
      <p:sp>
        <p:nvSpPr>
          <p:cNvPr id="5125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5126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r>
              <a:rPr lang="ru-RU" sz="1300" b="1"/>
              <a:t>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2820796"/>
              </p:ext>
            </p:extLst>
          </p:nvPr>
        </p:nvGraphicFramePr>
        <p:xfrm>
          <a:off x="1524000" y="19168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763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451031" cy="1079773"/>
          </a:xfrm>
        </p:spPr>
        <p:txBody>
          <a:bodyPr lIns="91440" tIns="45720" rIns="91440" bIns="45720">
            <a:normAutofit fontScale="9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Структура неналоговых доходов бюджета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муниципального образования «</a:t>
            </a:r>
            <a:r>
              <a:rPr lang="ru-RU" sz="2200" b="1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в 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2016</a:t>
            </a:r>
            <a:r>
              <a:rPr lang="ru-RU" sz="2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году</a:t>
            </a:r>
            <a: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endParaRPr lang="ru-RU" sz="30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37854976"/>
              </p:ext>
            </p:extLst>
          </p:nvPr>
        </p:nvGraphicFramePr>
        <p:xfrm>
          <a:off x="1619672" y="1412776"/>
          <a:ext cx="6984776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37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 flipV="1">
            <a:off x="0" y="765175"/>
            <a:ext cx="9144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520700" y="469106"/>
            <a:ext cx="8102600" cy="9080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/>
            </a:r>
            <a:b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Анализ безвозмездных поступлений из республиканского  бюджета в 2015-2016 годах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</a:t>
            </a:r>
            <a:r>
              <a:rPr lang="ru-RU" sz="14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млн.рублей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)</a:t>
            </a:r>
          </a:p>
        </p:txBody>
      </p:sp>
      <p:sp>
        <p:nvSpPr>
          <p:cNvPr id="40964" name="AutoShape 15"/>
          <p:cNvSpPr>
            <a:spLocks noChangeArrowheads="1"/>
          </p:cNvSpPr>
          <p:nvPr/>
        </p:nvSpPr>
        <p:spPr bwMode="auto">
          <a:xfrm rot="-5400000">
            <a:off x="6516688" y="4581525"/>
            <a:ext cx="10795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300" b="1"/>
          </a:p>
        </p:txBody>
      </p:sp>
      <p:sp>
        <p:nvSpPr>
          <p:cNvPr id="40965" name="AutoShape 15"/>
          <p:cNvSpPr>
            <a:spLocks noChangeArrowheads="1"/>
          </p:cNvSpPr>
          <p:nvPr/>
        </p:nvSpPr>
        <p:spPr bwMode="auto">
          <a:xfrm rot="-5400000">
            <a:off x="7056438" y="4184650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solidFill>
                  <a:srgbClr val="00FF00"/>
                </a:solidFill>
              </a:rPr>
              <a:t> </a:t>
            </a:r>
            <a:endParaRPr lang="ru-RU" sz="1300" b="1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057422"/>
              </p:ext>
            </p:extLst>
          </p:nvPr>
        </p:nvGraphicFramePr>
        <p:xfrm>
          <a:off x="467544" y="1210233"/>
          <a:ext cx="7992888" cy="501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0149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09785"/>
            <a:ext cx="8506916" cy="83661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Изменения прогнозируемого объема финансовой помощи из республиканского бюджета РА в 2016 году </a:t>
            </a:r>
            <a:r>
              <a:rPr lang="ru-RU" sz="16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(тыс.рублей)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9638649"/>
              </p:ext>
            </p:extLst>
          </p:nvPr>
        </p:nvGraphicFramePr>
        <p:xfrm>
          <a:off x="611188" y="1847850"/>
          <a:ext cx="33147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6" name="Лист" r:id="rId4" imgW="6762784" imgH="3105270" progId="Excel.Sheet.8">
                  <p:embed/>
                </p:oleObj>
              </mc:Choice>
              <mc:Fallback>
                <p:oleObj name="Лист" r:id="rId4" imgW="6762784" imgH="310527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7850"/>
                        <a:ext cx="3314700" cy="152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2416439"/>
              </p:ext>
            </p:extLst>
          </p:nvPr>
        </p:nvGraphicFramePr>
        <p:xfrm>
          <a:off x="-115888" y="3827463"/>
          <a:ext cx="5264151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7" name="Лист" r:id="rId7" imgW="5667392" imgH="3409830" progId="Excel.Sheet.8">
                  <p:embed/>
                </p:oleObj>
              </mc:Choice>
              <mc:Fallback>
                <p:oleObj name="Лист" r:id="rId7" imgW="5667392" imgH="34098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888" y="3827463"/>
                        <a:ext cx="5264151" cy="316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-15455" y="1475438"/>
            <a:ext cx="21605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Дотации</a:t>
            </a:r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-252413" y="3998913"/>
            <a:ext cx="28082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Субвенции</a:t>
            </a:r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4301331" y="1519237"/>
            <a:ext cx="2520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Субсидии</a:t>
            </a:r>
          </a:p>
          <a:p>
            <a:pPr algn="ctr" eaLnBrk="0" hangingPunct="0">
              <a:defRPr/>
            </a:pPr>
            <a:endParaRPr lang="ru-RU" sz="1600" dirty="0">
              <a:solidFill>
                <a:srgbClr val="CC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 rot="20030767">
            <a:off x="1973385" y="1692436"/>
            <a:ext cx="355600" cy="287337"/>
          </a:xfrm>
          <a:prstGeom prst="rightArrow">
            <a:avLst>
              <a:gd name="adj1" fmla="val 50000"/>
              <a:gd name="adj2" fmla="val 30939"/>
            </a:avLst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5" name="AutoShape 15"/>
          <p:cNvSpPr>
            <a:spLocks noChangeArrowheads="1"/>
          </p:cNvSpPr>
          <p:nvPr/>
        </p:nvSpPr>
        <p:spPr bwMode="auto">
          <a:xfrm>
            <a:off x="2049463" y="1340643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0033CC"/>
                </a:solidFill>
              </a:rPr>
              <a:t>+ 6 103</a:t>
            </a:r>
            <a:endParaRPr lang="ru-RU" sz="1600" b="1" u="sng" dirty="0">
              <a:solidFill>
                <a:srgbClr val="0033CC"/>
              </a:solidFill>
            </a:endParaRPr>
          </a:p>
        </p:txBody>
      </p:sp>
      <p:sp>
        <p:nvSpPr>
          <p:cNvPr id="6156" name="AutoShape 17"/>
          <p:cNvSpPr>
            <a:spLocks noChangeArrowheads="1"/>
          </p:cNvSpPr>
          <p:nvPr/>
        </p:nvSpPr>
        <p:spPr bwMode="auto">
          <a:xfrm rot="-1225997">
            <a:off x="2095500" y="4397375"/>
            <a:ext cx="687388" cy="261938"/>
          </a:xfrm>
          <a:prstGeom prst="rightArrow">
            <a:avLst>
              <a:gd name="adj1" fmla="val 50000"/>
              <a:gd name="adj2" fmla="val 46277"/>
            </a:avLst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7" name="AutoShape 15"/>
          <p:cNvSpPr>
            <a:spLocks noChangeArrowheads="1"/>
          </p:cNvSpPr>
          <p:nvPr/>
        </p:nvSpPr>
        <p:spPr bwMode="auto">
          <a:xfrm>
            <a:off x="1692275" y="393382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  </a:t>
            </a:r>
            <a:r>
              <a:rPr lang="ru-RU" sz="1600" b="1" u="sng" dirty="0" smtClean="0">
                <a:solidFill>
                  <a:srgbClr val="008000"/>
                </a:solidFill>
              </a:rPr>
              <a:t>+ 5 914</a:t>
            </a:r>
            <a:endParaRPr lang="ru-RU" sz="1600" b="1" u="sng" dirty="0">
              <a:solidFill>
                <a:srgbClr val="008000"/>
              </a:solidFill>
            </a:endParaRPr>
          </a:p>
        </p:txBody>
      </p:sp>
      <p:graphicFrame>
        <p:nvGraphicFramePr>
          <p:cNvPr id="614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444932"/>
              </p:ext>
            </p:extLst>
          </p:nvPr>
        </p:nvGraphicFramePr>
        <p:xfrm>
          <a:off x="3954462" y="1306513"/>
          <a:ext cx="53784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8" name="Лист" r:id="rId10" imgW="5381743" imgH="2762370" progId="Excel.Sheet.8">
                  <p:embed/>
                </p:oleObj>
              </mc:Choice>
              <mc:Fallback>
                <p:oleObj name="Лист" r:id="rId10" imgW="5381743" imgH="2762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4462" y="1306513"/>
                        <a:ext cx="5378450" cy="2762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AutoShape 13"/>
          <p:cNvSpPr>
            <a:spLocks noChangeArrowheads="1"/>
          </p:cNvSpPr>
          <p:nvPr/>
        </p:nvSpPr>
        <p:spPr bwMode="auto">
          <a:xfrm rot="-1569233">
            <a:off x="6588125" y="1700213"/>
            <a:ext cx="431800" cy="274637"/>
          </a:xfrm>
          <a:prstGeom prst="rightArrow">
            <a:avLst>
              <a:gd name="adj1" fmla="val 50000"/>
              <a:gd name="adj2" fmla="val 39306"/>
            </a:avLst>
          </a:prstGeom>
          <a:solidFill>
            <a:srgbClr val="993366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6156325" y="1628775"/>
            <a:ext cx="1295400" cy="3587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endParaRPr lang="ru-RU" sz="1600" b="1" dirty="0">
              <a:solidFill>
                <a:srgbClr val="CC00FF"/>
              </a:solidFill>
            </a:endParaRPr>
          </a:p>
        </p:txBody>
      </p:sp>
      <p:graphicFrame>
        <p:nvGraphicFramePr>
          <p:cNvPr id="61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980488"/>
              </p:ext>
            </p:extLst>
          </p:nvPr>
        </p:nvGraphicFramePr>
        <p:xfrm>
          <a:off x="4378325" y="4429125"/>
          <a:ext cx="4713288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9" name="Лист" r:id="rId13" imgW="4714959" imgH="2276370" progId="Excel.Sheet.8">
                  <p:embed/>
                </p:oleObj>
              </mc:Choice>
              <mc:Fallback>
                <p:oleObj name="Лист" r:id="rId13" imgW="4714959" imgH="227637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8325" y="4429125"/>
                        <a:ext cx="4713288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5286375" y="4041775"/>
            <a:ext cx="28082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Иные межбюджетные трансферты</a:t>
            </a:r>
          </a:p>
        </p:txBody>
      </p:sp>
      <p:sp>
        <p:nvSpPr>
          <p:cNvPr id="6161" name="AutoShape 15"/>
          <p:cNvSpPr>
            <a:spLocks noChangeArrowheads="1"/>
          </p:cNvSpPr>
          <p:nvPr/>
        </p:nvSpPr>
        <p:spPr bwMode="auto">
          <a:xfrm>
            <a:off x="6143625" y="1225406"/>
            <a:ext cx="1285875" cy="500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33CC"/>
                </a:solidFill>
              </a:rPr>
              <a:t>   </a:t>
            </a:r>
            <a:r>
              <a:rPr lang="ru-RU" sz="1600" b="1" u="sng" dirty="0" smtClean="0">
                <a:solidFill>
                  <a:srgbClr val="CC00FF"/>
                </a:solidFill>
              </a:rPr>
              <a:t>+ 105 435</a:t>
            </a:r>
            <a:endParaRPr lang="ru-RU" sz="1600" b="1" u="sng" dirty="0">
              <a:solidFill>
                <a:srgbClr val="CC00FF"/>
              </a:solidFill>
            </a:endParaRPr>
          </a:p>
        </p:txBody>
      </p:sp>
      <p:sp>
        <p:nvSpPr>
          <p:cNvPr id="6162" name="AutoShape 15"/>
          <p:cNvSpPr>
            <a:spLocks noChangeArrowheads="1"/>
          </p:cNvSpPr>
          <p:nvPr/>
        </p:nvSpPr>
        <p:spPr bwMode="auto">
          <a:xfrm>
            <a:off x="6215063" y="4214813"/>
            <a:ext cx="1214437" cy="428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 dirty="0">
                <a:solidFill>
                  <a:srgbClr val="00FF00"/>
                </a:solidFill>
              </a:rPr>
              <a:t> </a:t>
            </a:r>
            <a:r>
              <a:rPr lang="ru-RU" sz="1600" b="1" dirty="0" smtClean="0">
                <a:solidFill>
                  <a:srgbClr val="00FF00"/>
                </a:solidFill>
              </a:rPr>
              <a:t>+  37 203</a:t>
            </a:r>
            <a:endParaRPr lang="ru-RU" sz="1600" b="1" u="sng" dirty="0">
              <a:solidFill>
                <a:srgbClr val="0000FF"/>
              </a:solidFill>
            </a:endParaRPr>
          </a:p>
        </p:txBody>
      </p:sp>
      <p:sp>
        <p:nvSpPr>
          <p:cNvPr id="6163" name="AutoShape 13"/>
          <p:cNvSpPr>
            <a:spLocks noChangeArrowheads="1"/>
          </p:cNvSpPr>
          <p:nvPr/>
        </p:nvSpPr>
        <p:spPr bwMode="auto">
          <a:xfrm rot="-1569233">
            <a:off x="6384925" y="4694238"/>
            <a:ext cx="708025" cy="287337"/>
          </a:xfrm>
          <a:prstGeom prst="rightArrow">
            <a:avLst>
              <a:gd name="adj1" fmla="val 50000"/>
              <a:gd name="adj2" fmla="val 43818"/>
            </a:avLst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53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2016 год ( тыс. руб.)</a:t>
            </a:r>
            <a:endParaRPr lang="ru-RU" sz="1600" b="1" dirty="0">
              <a:solidFill>
                <a:srgbClr val="FF0066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627332"/>
              </p:ext>
            </p:extLst>
          </p:nvPr>
        </p:nvGraphicFramePr>
        <p:xfrm>
          <a:off x="395536" y="1412776"/>
          <a:ext cx="8352928" cy="4188881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 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116 099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107 631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92,7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1 079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1 079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5 312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4 748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89,4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554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65 515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64 951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18 232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18 112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99,3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80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Обеспечение проведения выборов и референдумов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0107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Резервные фонды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общегосударственные вопросы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25 545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18 735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73,3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НАЦИОНАЛЬНАЯ ОБОРОНА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1 531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1 531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Мобилизационная и вневойсковая подготовка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1 531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НАЦИОНАЛЬНАЯ ЭКОНОМИКА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46 628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46 497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Сельское хозяйство рыболовство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0405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3 391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3387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Дорожное хозяйство (дорожные фонды)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35 121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35 000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национальной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экономики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8 116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8 110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ЖИЛИЩНО-КОММУНАЛЬНОЕ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109 712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70 475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64,2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Жилищное хозяйство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109 712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70 475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64,2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51678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69583"/>
              </p:ext>
            </p:extLst>
          </p:nvPr>
        </p:nvGraphicFramePr>
        <p:xfrm>
          <a:off x="395536" y="1484784"/>
          <a:ext cx="8352928" cy="4420533"/>
        </p:xfrm>
        <a:graphic>
          <a:graphicData uri="http://schemas.openxmlformats.org/drawingml/2006/table">
            <a:tbl>
              <a:tblPr/>
              <a:tblGrid>
                <a:gridCol w="5256584"/>
                <a:gridCol w="510050"/>
                <a:gridCol w="1002118"/>
                <a:gridCol w="720080"/>
                <a:gridCol w="864096"/>
              </a:tblGrid>
              <a:tr h="62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Наименование показателя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Разд.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Кассовые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расходы</a:t>
                      </a: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Процент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исполнения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0700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656 963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656 366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Дошкольное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190 932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190 902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Общее образование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0702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436 280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436 035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Молодежная политика и оздоровление детей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0707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1 836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1 805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98,3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образования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0709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27 915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27 624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КУЛЬТУРА , КИНЕМАТОГРАФИЯ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0800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73 475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73 082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Культура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58 058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57671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культуры, кинематографии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0804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15 417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15 411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СОЦИАЛЬНАЯ ПОЛИТИКА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33 068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32 598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98,6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Пенсионное обеспечение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1 900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1 645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Социальное обеспечение населения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8 792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8 766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Охрана семьи и детства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1004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21 971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21 784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Другие вопросы в области социальной политики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1006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403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ФИЗИЧЕСКАЯ КУЛЬТУРА И СПОРТ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1100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2 011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2 008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3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Другие вопросы в области физической культуры и спорта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1105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2 008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0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СРЕДСТВА МАССОВОЙ ИНФОРМАЦИИ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1200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13 848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13 848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Телевидение и радиовещание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10 108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10 108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Периодическая печать и издательства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1202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3 740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МЕЖБЮДЖЕТНЫЕ ТРАНСФЕРТЫ  ОБЩЕГО ХАРАКТЕРА БЮДЖЕТАМ БЮДЖЕТНОЙ СИСТЕМЫ  РОССИЙСКОЙ ФЕДЕРАЦИИ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1400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22 157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22 157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3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1401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3 500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85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      Прочие межбюджетные трансферты общего характера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1403</a:t>
                      </a: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18 657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18 657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1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                                    ВСЕГО </a:t>
                      </a:r>
                      <a:r>
                        <a:rPr lang="ru-RU" sz="1100" b="1" i="0" u="none" strike="noStrike" dirty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РАСХОДОВ:</a:t>
                      </a:r>
                    </a:p>
                  </a:txBody>
                  <a:tcPr marL="2691" marR="2691" marT="26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1 075 492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1 026 193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FF0066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100" b="1" i="0" u="none" strike="noStrike" dirty="0">
                        <a:solidFill>
                          <a:srgbClr val="FF0066"/>
                        </a:solidFill>
                        <a:effectLst/>
                        <a:latin typeface="Arial CYR"/>
                      </a:endParaRPr>
                    </a:p>
                  </a:txBody>
                  <a:tcPr marL="2691" marR="2691" marT="269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03232" cy="5646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FF0066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FF0066"/>
                </a:solidFill>
              </a:rPr>
              <a:t> район» по разделам и подразделам классификации расходов за 2016 год  (тыс. руб.)      (продолжение)</a:t>
            </a:r>
            <a:endParaRPr lang="ru-RU" sz="16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69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9" descr="http://gc85.com/imagelib/56a6c75e82f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8338"/>
            <a:ext cx="9144000" cy="60960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2016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024170"/>
              </p:ext>
            </p:extLst>
          </p:nvPr>
        </p:nvGraphicFramePr>
        <p:xfrm>
          <a:off x="395536" y="1196752"/>
          <a:ext cx="8568952" cy="5661194"/>
        </p:xfrm>
        <a:graphic>
          <a:graphicData uri="http://schemas.openxmlformats.org/drawingml/2006/table">
            <a:tbl>
              <a:tblPr/>
              <a:tblGrid>
                <a:gridCol w="6264696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Непрограммные </a:t>
                      </a:r>
                      <a:r>
                        <a:rPr lang="ru-RU" sz="1400" b="1" i="0" u="none" strike="noStrike" dirty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направления деятельности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185 986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176 432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92D050"/>
                          </a:solidFill>
                          <a:effectLst/>
                          <a:latin typeface="Arial CYR"/>
                        </a:rPr>
                        <a:t>95,0</a:t>
                      </a:r>
                      <a:endParaRPr lang="ru-RU" sz="1200" b="0" i="0" u="none" strike="noStrike" dirty="0">
                        <a:solidFill>
                          <a:srgbClr val="92D05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Руководство и управление в сфере установленных функций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69 257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68 576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9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Реализация иных мероприятий в рамках внепрограммных расходов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116 729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107 856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</a:t>
                      </a:r>
                      <a:r>
                        <a:rPr lang="ru-RU" sz="10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                                   </a:t>
                      </a:r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Муниципальные </a:t>
                      </a:r>
                      <a:r>
                        <a:rPr lang="ru-RU" sz="1400" b="1" i="0" u="none" strike="noStrike" dirty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программы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876 465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836 723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95,5</a:t>
                      </a:r>
                      <a:endParaRPr lang="ru-RU" sz="1200" b="1" i="0" u="none" strike="noStrike" dirty="0">
                        <a:solidFill>
                          <a:srgbClr val="CC00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06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образования на2015-2017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558 551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558 332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2015-2017годы 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87 693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87 431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спорта на 2015-2017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59 937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59 928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2016-2018 годы"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2 380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2 375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44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1 254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1 253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11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РА на 2014- 2017 годы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403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района» на 2014-2016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88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«Переселение граждан из аварийного жилищного фонда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2013-2017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109 712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70475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64,2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 на 2015-2017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252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5609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296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Исполнение бюджета МО «</a:t>
            </a:r>
            <a:r>
              <a:rPr lang="ru-RU" sz="1600" b="1" dirty="0" err="1" smtClean="0">
                <a:solidFill>
                  <a:srgbClr val="7030A0"/>
                </a:solidFill>
              </a:rPr>
              <a:t>Тахтамукайский</a:t>
            </a:r>
            <a:r>
              <a:rPr lang="ru-RU" sz="1600" b="1" dirty="0" smtClean="0">
                <a:solidFill>
                  <a:srgbClr val="7030A0"/>
                </a:solidFill>
              </a:rPr>
              <a:t> район» по программным и непрограммным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направлениям расходов за 2016 год      (</a:t>
            </a:r>
            <a:r>
              <a:rPr lang="ru-RU" sz="1600" b="1" dirty="0" err="1" smtClean="0">
                <a:solidFill>
                  <a:srgbClr val="7030A0"/>
                </a:solidFill>
              </a:rPr>
              <a:t>тыс.руб</a:t>
            </a:r>
            <a:r>
              <a:rPr lang="ru-RU" sz="1600" b="1" dirty="0" smtClean="0">
                <a:solidFill>
                  <a:srgbClr val="7030A0"/>
                </a:solidFill>
              </a:rPr>
              <a:t>.) ( продолжение)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322467"/>
              </p:ext>
            </p:extLst>
          </p:nvPr>
        </p:nvGraphicFramePr>
        <p:xfrm>
          <a:off x="323528" y="1124744"/>
          <a:ext cx="8640960" cy="5688632"/>
        </p:xfrm>
        <a:graphic>
          <a:graphicData uri="http://schemas.openxmlformats.org/drawingml/2006/table">
            <a:tbl>
              <a:tblPr/>
              <a:tblGrid>
                <a:gridCol w="6336704"/>
                <a:gridCol w="936104"/>
                <a:gridCol w="795581"/>
                <a:gridCol w="572571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Бюджетные назначения</a:t>
                      </a: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Исполнение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% Исполнения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1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2015-2019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34 293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34 293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2014-2016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2 505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2 505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6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906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CC00FF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10 108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10 108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89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3 740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3 740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538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2015-2017гг.»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380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38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2016-2018 годы»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180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0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150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99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Ведомственные целевые программы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13 041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13 038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FFFF00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FFFF00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44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1. ВЦП «Развитие массовой физической культуры и спорта среди населения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2016 - 2018 годы»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1 705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1 703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99,9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2. ВЦП «Развитие культуры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 год»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1 965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1 965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72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3. ВЦП «Регулирование земельно-имущественных отношений на 2016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4 096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4 095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64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4. ВЦП «О противодействии коррупции в МО «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район» на 2016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2 455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2 455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91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5. ВЦП «Организация временного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2016 год»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500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6. ВЦП «Модернизация дошкольного образования </a:t>
                      </a:r>
                      <a:r>
                        <a:rPr lang="ru-RU" sz="1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района на 2015-2017гг.»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1400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7.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ВЦП «Безопасность образовательного учреждения на 2015-2017гг»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35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8.  ВЦП «Совершенствование материально-технической базы муниципальных бюджетных образовательных учреждений на 2015-2017гг.»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860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2277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                                            </a:t>
                      </a:r>
                      <a:r>
                        <a:rPr lang="ru-RU" sz="10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ВСЕГО </a:t>
                      </a:r>
                      <a:r>
                        <a:rPr lang="ru-RU" sz="1000" b="1" i="0" u="none" strike="noStrike" dirty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РАСХОДОВ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CYR"/>
                        </a:rPr>
                        <a:t>:</a:t>
                      </a:r>
                    </a:p>
                  </a:txBody>
                  <a:tcPr marL="3664" marR="3664" marT="36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1 075 492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1 026 193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FFFF"/>
                          </a:solidFill>
                          <a:effectLst/>
                          <a:latin typeface="Arial CYR"/>
                        </a:rPr>
                        <a:t>95,4</a:t>
                      </a:r>
                      <a:endParaRPr lang="ru-RU" sz="1200" b="1" i="0" u="none" strike="noStrike" dirty="0">
                        <a:solidFill>
                          <a:srgbClr val="00FFFF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1034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89027"/>
              </p:ext>
            </p:extLst>
          </p:nvPr>
        </p:nvGraphicFramePr>
        <p:xfrm>
          <a:off x="215008" y="620688"/>
          <a:ext cx="8928992" cy="6198724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1152128"/>
                <a:gridCol w="1944216"/>
                <a:gridCol w="1800200"/>
              </a:tblGrid>
              <a:tr h="504056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Цель программы</a:t>
                      </a:r>
                    </a:p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бюджетных средств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1.  Муниципальная программа 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"Развитие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образования на 2015-2017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Обеспечение высокого качества образования, развитие системы воспитания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 средств бюджета по 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«Обеспечение деятельности учреждений культуры на 2015-2017 годы 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99,7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Формирование культурного наследия, создание условий доступа населения к культурным ценностям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</a:rPr>
                        <a:t>Эфективность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использования средств бюджета по программе составила  99,7 %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3.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""Развитие малого и среднего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предпринимательства муниципального образования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Создание новых и развитие действующих субъектов малого предпринимательства, обеспечение занятости населения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4.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район" «Обеспечение деятельности учреждений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физической культуры и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спорта на 2015-2017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Комплексное решение проблем развития физической культуры и спорта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5.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«Градостроительное развитие и формирование земельных участков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2016-2018 годы"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Устойчивое развитие территории, осуществление градостроительной деятельности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99,8 %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6.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«Профилактика правонарушений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Укрепление законности правопорядка, защиты прав и свобод граждан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7.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«Основные мероприятия по противодействию проявлений терроризма и экстремизма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99,8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Повышение эффективности противодействия антитеррористической и экстремистской деятельности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/>
                          <a:ea typeface="Calibri"/>
                        </a:rPr>
                        <a:t>Эфективность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использования средств бюджета по программе составила 99,8 %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8.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муниципального образования "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район" </a:t>
                      </a:r>
                      <a:endParaRPr lang="ru-RU" sz="1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Энергосбережение 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энергоэффективность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на объектах социальной сферы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РА на 2014- 2017 годы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</a:t>
                      </a: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Сокращение расходов бюджетных средств за счет сокращения платежей за тепло- и электроэнергию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Оценка эффективности реализации муниципальных и ведомственных целевых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в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 за 2016 год      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71598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90730"/>
              </p:ext>
            </p:extLst>
          </p:nvPr>
        </p:nvGraphicFramePr>
        <p:xfrm>
          <a:off x="251520" y="620688"/>
          <a:ext cx="8568952" cy="6027152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936104"/>
                <a:gridCol w="2429386"/>
                <a:gridCol w="2323142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Цель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бюджетных средств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9. Муниципальная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«Комплексные меры противодействия злоупотреблению наркотиками и их незаконному обороту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района»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Обеспечение условий для приостановления роста злоупотребления наркотиками и их незаконного оборота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10. 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" Устойчивое развитие сельских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территорий в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Тахтамукайском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районе на 2014-2017 годы и на период до 2020 года"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Удовлетворение потребностей сельского населения в благоустроенном жилье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 по программе составила 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11.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район "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«Переселение граждан из аварийного жилищного фонда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2013-2017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Улучшение жилищных условий  граждан, проживающих в жилищном фонде, признанном аварийным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12.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Муниципальная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"Обеспечение безопасности дорожного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движения в МО </a:t>
                      </a:r>
                    </a:p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 на 2015-2017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99,6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Снижение количества дорожно-транспортных происшествий, обеспечение охраны жизни, здоровья граждан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99,6 %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13. Муниципальная программа МО «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«Управление муниципальными финансами и муниципальным долгом на  2015-2019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Обеспечение устойчивости бюджетной системы путем эффективного управления финансами 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4. Муниципальная программа «Обеспечение социально- значимых объектов жизнеобеспечения резервными источниками энергоснабжения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Создание условий для бесперебойного и надежного электроснабжения социально важных объектов жизнеобеспечения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15. Муниципальная программа «Обеспечение жильем молодых семей на территории сельских поселений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2016-2020гг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Предоставление муниципальной поддержки в решении жилищной проблемы молодым семьям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16. Муниципальная программа «Развитие телевидения на территории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Улучшение качества транслируемой на территории района телевизионной продукции за счет модернизации </a:t>
                      </a:r>
                      <a:r>
                        <a:rPr lang="ru-RU" sz="1000" smtClean="0">
                          <a:effectLst/>
                          <a:latin typeface="Times New Roman"/>
                          <a:ea typeface="Calibri"/>
                        </a:rPr>
                        <a:t>выпускающей аппаратуры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Оценка эффективности реализации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в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2016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696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738944"/>
              </p:ext>
            </p:extLst>
          </p:nvPr>
        </p:nvGraphicFramePr>
        <p:xfrm>
          <a:off x="251520" y="620688"/>
          <a:ext cx="8568952" cy="6248716"/>
        </p:xfrm>
        <a:graphic>
          <a:graphicData uri="http://schemas.openxmlformats.org/drawingml/2006/table">
            <a:tbl>
              <a:tblPr firstRow="1" firstCol="1" bandRow="1"/>
              <a:tblGrid>
                <a:gridCol w="2952328"/>
                <a:gridCol w="864096"/>
                <a:gridCol w="2736304"/>
                <a:gridCol w="2016224"/>
              </a:tblGrid>
              <a:tr h="57606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Цель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бюджетных средств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17. Муниципальная программа «Поддержка и развитие печатного средства массовой информации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МБУ «Редакция газеты «Согласие»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Информирование населения о деятельности руководства района, депутатов СНД, событиях экономической, политической и культурной жизни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18.Муниципальная программа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«Молодежная политика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Формирование и укрепление правовых, социально-экономических условий для гражданского становления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19. Муниципальная программа «Санитарное и экологическое благополучие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2014-2016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Улучшение санитарного и экологического состояния, проведение массовых мероприятий по уборке территории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2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20.  Муниципальная программа «Профилактика безнадзорности и правонарушений среди несовершеннолетних на 2016-2018 годы»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Комплексное решение проблем профилактики безнадзорности и правонарушений несовершеннолетних защиты их прав, социальной реабилитации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21. Муниципальная программа «Гармонизация межнациональных отношений и развития национальных культур на территории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2016-2018 годы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Развитие национальных культур, поддержка и распространение идей духовного единства и межэтнического согласия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22. Ведомственная целевая программа «Развитие массовой физической культуры и спорта среди населения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99,9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Развитие базовых видов спорта, участие в спортивных мероприятиях республиканского, всероссийского и международного уровней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99,9 %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23. Ведомственная целевая программа «Развитие культуры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Создание условий доступа населения к культурным ценностям, информационным ресурсам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24. Ведомственная целевая программа «Регулирование земельно-имущественных отношений на 2016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Эффективное управление, совершенствование системы учета и содержание объектов собственности и земельных участков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3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25. Ведомственная целевая программа      «О противодействии коррупции в МО «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Тахтамукайский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район» на 2016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Совершенствование правового регулирования в сфере противодействия коррупции, формирование нетерпимости по отношению к проявлениям коррупции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Оценка эффективности реализации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в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2016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2994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79620"/>
              </p:ext>
            </p:extLst>
          </p:nvPr>
        </p:nvGraphicFramePr>
        <p:xfrm>
          <a:off x="107504" y="980728"/>
          <a:ext cx="8568952" cy="4392488"/>
        </p:xfrm>
        <a:graphic>
          <a:graphicData uri="http://schemas.openxmlformats.org/drawingml/2006/table">
            <a:tbl>
              <a:tblPr firstRow="1" firstCol="1" bandRow="1"/>
              <a:tblGrid>
                <a:gridCol w="2880320"/>
                <a:gridCol w="936104"/>
                <a:gridCol w="2429386"/>
                <a:gridCol w="2323142"/>
              </a:tblGrid>
              <a:tr h="79208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Наименование муниципальной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 % исполнения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Цель программы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Эффективность использования бюджетных средств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091" marR="410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26. Ведомственная целевая программа «Организация временного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трудоустроцства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несовершеннолетних граждан в возрасте от 14 до 18 лет в свободное от учебы время на 2016 год»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Обеспечение эффективной занятости подростков в летний период, снижение социальной напряженности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27. Ведомственная целевая программа  «Модернизация дошкольного образования </a:t>
                      </a:r>
                      <a:r>
                        <a:rPr lang="ru-RU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Тахтамукайского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района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 Развитие  дошкольного образования, обеспечение дошкольными учреждениями, укрепление материально-технической оснащенности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28.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Ведомственная целевая программа </a:t>
                      </a: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«Безопасность образовательного учреждения на 2015-2017гг»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</a:p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Обеспечение деятельности образовательных учреждений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CYR"/>
                        </a:rPr>
                        <a:t>   29.  Ведомственная целевая программа «Совершенствование материально-технической базы муниципальных бюджетных образовательных учреждений на 2015-2017гг.»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Arial CYR"/>
                      </a:endParaRPr>
                    </a:p>
                  </a:txBody>
                  <a:tcPr marL="3664" marR="3664" marT="36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100,0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Создание комфортных условий для организации образовательного процесса, осуществление текущего и капитального ремонта зданий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indent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</a:rPr>
                        <a:t>Эффективность использования средств бюджета по программе составила 100,0 %</a:t>
                      </a:r>
                      <a:endParaRPr lang="ru-RU" sz="1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8000" marR="396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Оценка эффективности реализации муниципальных и ведомственных целевых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программ в МО «</a:t>
            </a:r>
            <a:r>
              <a:rPr lang="ru-RU" sz="1600" b="1" dirty="0" err="1" smtClean="0">
                <a:solidFill>
                  <a:schemeClr val="tx1"/>
                </a:solidFill>
              </a:rPr>
              <a:t>Тахтамукайский</a:t>
            </a:r>
            <a:r>
              <a:rPr lang="ru-RU" sz="1600" b="1" dirty="0" smtClean="0">
                <a:solidFill>
                  <a:schemeClr val="tx1"/>
                </a:solidFill>
              </a:rPr>
              <a:t> район» за 2016 год      (продолжение)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958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899592" y="622499"/>
            <a:ext cx="7515225" cy="1038225"/>
          </a:xfrm>
        </p:spPr>
        <p:txBody>
          <a:bodyPr lIns="91440" tIns="45720" rIns="91440" bIns="45720"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направления расходов с учетом их удельного веса в общем объеме расходов за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501987"/>
              </p:ext>
            </p:extLst>
          </p:nvPr>
        </p:nvGraphicFramePr>
        <p:xfrm>
          <a:off x="539552" y="1412875"/>
          <a:ext cx="7992888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8" name="AutoShape 6"/>
          <p:cNvSpPr>
            <a:spLocks noChangeArrowheads="1"/>
          </p:cNvSpPr>
          <p:nvPr/>
        </p:nvSpPr>
        <p:spPr bwMode="auto">
          <a:xfrm>
            <a:off x="4500563" y="1412875"/>
            <a:ext cx="35274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/>
          </a:p>
        </p:txBody>
      </p:sp>
      <p:sp>
        <p:nvSpPr>
          <p:cNvPr id="41989" name="AutoShape 8"/>
          <p:cNvSpPr>
            <a:spLocks noChangeArrowheads="1"/>
          </p:cNvSpPr>
          <p:nvPr/>
        </p:nvSpPr>
        <p:spPr bwMode="auto">
          <a:xfrm>
            <a:off x="4511229" y="2060848"/>
            <a:ext cx="3598862" cy="72079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2 место –– </a:t>
            </a:r>
            <a:r>
              <a:rPr lang="ru-RU" sz="1200" b="1" dirty="0" smtClean="0"/>
              <a:t>Общегосударственные вопросы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107 631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10,0 </a:t>
            </a:r>
            <a:r>
              <a:rPr lang="ru-RU" sz="1200" b="1" dirty="0"/>
              <a:t>%</a:t>
            </a:r>
          </a:p>
        </p:txBody>
      </p:sp>
      <p:sp>
        <p:nvSpPr>
          <p:cNvPr id="41990" name="AutoShape 9"/>
          <p:cNvSpPr>
            <a:spLocks noChangeArrowheads="1"/>
          </p:cNvSpPr>
          <p:nvPr/>
        </p:nvSpPr>
        <p:spPr bwMode="auto">
          <a:xfrm>
            <a:off x="4500563" y="2852738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/>
              <a:t>3 место- </a:t>
            </a:r>
            <a:r>
              <a:rPr lang="ru-RU" sz="1200" b="1" dirty="0" smtClean="0"/>
              <a:t>Культура я  73 082 тыс. руб.</a:t>
            </a:r>
          </a:p>
          <a:p>
            <a:pPr algn="ctr" eaLnBrk="0" hangingPunct="0"/>
            <a:r>
              <a:rPr lang="ru-RU" sz="1200" b="1" dirty="0" smtClean="0"/>
              <a:t>и Жилищно-коммунальное хозяйство  </a:t>
            </a:r>
          </a:p>
          <a:p>
            <a:pPr algn="ctr" eaLnBrk="0" hangingPunct="0"/>
            <a:endParaRPr lang="ru-RU" sz="1200" b="1" dirty="0"/>
          </a:p>
          <a:p>
            <a:pPr algn="ctr" eaLnBrk="0" hangingPunct="0"/>
            <a:r>
              <a:rPr lang="ru-RU" sz="1200" b="1" dirty="0" smtClean="0"/>
              <a:t>70 475 тыс. руб. или 7,0 </a:t>
            </a:r>
            <a:r>
              <a:rPr lang="ru-RU" sz="1200" b="1" dirty="0"/>
              <a:t>%</a:t>
            </a:r>
          </a:p>
          <a:p>
            <a:pPr algn="ctr" eaLnBrk="0" hangingPunct="0"/>
            <a:endParaRPr lang="ru-RU" sz="1200" b="1" dirty="0"/>
          </a:p>
        </p:txBody>
      </p:sp>
      <p:sp>
        <p:nvSpPr>
          <p:cNvPr id="41991" name="AutoShape 10"/>
          <p:cNvSpPr>
            <a:spLocks noChangeArrowheads="1"/>
          </p:cNvSpPr>
          <p:nvPr/>
        </p:nvSpPr>
        <p:spPr bwMode="auto">
          <a:xfrm>
            <a:off x="4500563" y="3789363"/>
            <a:ext cx="3598862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4 </a:t>
            </a:r>
            <a:r>
              <a:rPr lang="ru-RU" sz="1200" b="1" dirty="0"/>
              <a:t>место- </a:t>
            </a:r>
            <a:r>
              <a:rPr lang="ru-RU" sz="1200" b="1" dirty="0" smtClean="0"/>
              <a:t>Национальная экономика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46 497 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5 %</a:t>
            </a:r>
            <a:endParaRPr lang="ru-RU" sz="1200" b="1" dirty="0"/>
          </a:p>
        </p:txBody>
      </p:sp>
      <p:sp>
        <p:nvSpPr>
          <p:cNvPr id="41992" name="AutoShape 11"/>
          <p:cNvSpPr>
            <a:spLocks noChangeArrowheads="1"/>
          </p:cNvSpPr>
          <p:nvPr/>
        </p:nvSpPr>
        <p:spPr bwMode="auto">
          <a:xfrm>
            <a:off x="4500563" y="4797425"/>
            <a:ext cx="3527425" cy="1079500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200" b="1" dirty="0" smtClean="0"/>
              <a:t>5 </a:t>
            </a:r>
            <a:r>
              <a:rPr lang="ru-RU" sz="1200" b="1" dirty="0"/>
              <a:t>место – </a:t>
            </a:r>
            <a:r>
              <a:rPr lang="ru-RU" sz="1200" b="1" dirty="0" smtClean="0"/>
              <a:t>Социальная политика</a:t>
            </a:r>
            <a:endParaRPr lang="ru-RU" sz="1200" b="1" dirty="0"/>
          </a:p>
          <a:p>
            <a:pPr algn="ctr" eaLnBrk="0" hangingPunct="0"/>
            <a:r>
              <a:rPr lang="ru-RU" sz="1200" b="1" dirty="0" smtClean="0"/>
              <a:t>32 598 </a:t>
            </a:r>
            <a:r>
              <a:rPr lang="ru-RU" sz="1200" b="1" dirty="0"/>
              <a:t>тыс. руб. или </a:t>
            </a:r>
            <a:r>
              <a:rPr lang="ru-RU" sz="1200" b="1" dirty="0" smtClean="0"/>
              <a:t>3 %</a:t>
            </a:r>
            <a:endParaRPr lang="ru-RU" sz="1200" b="1" dirty="0"/>
          </a:p>
        </p:txBody>
      </p:sp>
      <p:sp>
        <p:nvSpPr>
          <p:cNvPr id="41993" name="Text Box 14"/>
          <p:cNvSpPr txBox="1">
            <a:spLocks noChangeArrowheads="1"/>
          </p:cNvSpPr>
          <p:nvPr/>
        </p:nvSpPr>
        <p:spPr bwMode="auto">
          <a:xfrm>
            <a:off x="4479926" y="1435894"/>
            <a:ext cx="3548062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 dirty="0"/>
              <a:t>1 </a:t>
            </a:r>
            <a:r>
              <a:rPr lang="ru-RU" sz="1200" b="1" dirty="0"/>
              <a:t>место-Образование</a:t>
            </a:r>
          </a:p>
          <a:p>
            <a:pPr algn="ctr" eaLnBrk="0" hangingPunct="0"/>
            <a:r>
              <a:rPr lang="ru-RU" sz="1200" b="1" dirty="0" smtClean="0"/>
              <a:t>656 366  </a:t>
            </a:r>
            <a:r>
              <a:rPr lang="ru-RU" sz="1200" b="1" dirty="0"/>
              <a:t>тыс</a:t>
            </a:r>
            <a:r>
              <a:rPr lang="ru-RU" sz="1200" b="1" dirty="0" smtClean="0"/>
              <a:t>. руб</a:t>
            </a:r>
            <a:r>
              <a:rPr lang="ru-RU" sz="1200" b="1" dirty="0"/>
              <a:t>. или </a:t>
            </a:r>
            <a:r>
              <a:rPr lang="ru-RU" sz="1200" b="1" dirty="0" smtClean="0"/>
              <a:t>64 </a:t>
            </a:r>
            <a:r>
              <a:rPr lang="ru-RU" sz="1200" b="1" dirty="0"/>
              <a:t>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050350"/>
              </p:ext>
            </p:extLst>
          </p:nvPr>
        </p:nvGraphicFramePr>
        <p:xfrm>
          <a:off x="1398588" y="1130300"/>
          <a:ext cx="7032625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Лист" r:id="rId4" imgW="9105967" imgH="6419790" progId="Excel.Sheet.8">
                  <p:embed/>
                </p:oleObj>
              </mc:Choice>
              <mc:Fallback>
                <p:oleObj name="Лист" r:id="rId4" imgW="9105967" imgH="6419790" progId="Excel.Shee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1130300"/>
                        <a:ext cx="7032625" cy="4957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520940" cy="548640"/>
          </a:xfrm>
        </p:spPr>
        <p:txBody>
          <a:bodyPr>
            <a:no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Ведомственная структура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</a:t>
            </a:r>
            <a:b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641655" cy="648072"/>
          </a:xfrm>
        </p:spPr>
        <p:txBody>
          <a:bodyPr/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ru-RU" sz="25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районного бюджета на социально-культурную сферу </a:t>
            </a:r>
            <a:r>
              <a:rPr lang="ru-RU" sz="1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(тыс. рублей</a:t>
            </a:r>
            <a:r>
              <a:rPr lang="ru-RU" sz="1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 b="1" dirty="0" smtClean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727835"/>
              </p:ext>
            </p:extLst>
          </p:nvPr>
        </p:nvGraphicFramePr>
        <p:xfrm>
          <a:off x="1233488" y="1362075"/>
          <a:ext cx="753903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7" name="Лист" r:id="rId4" imgW="10372641" imgH="7220070" progId="Excel.Sheet.8">
                  <p:embed/>
                </p:oleObj>
              </mc:Choice>
              <mc:Fallback>
                <p:oleObj name="Лист" r:id="rId4" imgW="10372641" imgH="722007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88" y="1362075"/>
                        <a:ext cx="7539037" cy="5248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1 жителя МО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году по отдельным отраслям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28880"/>
              </p:ext>
            </p:extLst>
          </p:nvPr>
        </p:nvGraphicFramePr>
        <p:xfrm>
          <a:off x="467544" y="2060848"/>
          <a:ext cx="8208912" cy="468480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04456"/>
                <a:gridCol w="4104456"/>
              </a:tblGrid>
              <a:tr h="85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отрасли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 бюджета на 1 жителя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 «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Тахтамукайский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район» 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8174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8,51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4520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0,91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1,40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606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68381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 расчете показателей учитывалась  численность постоянного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 за 2016 год в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Тахтамукайском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районе -77 116 человек.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914400"/>
            <a:ext cx="7086600" cy="6858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000066"/>
                </a:solidFill>
                <a:latin typeface="Times New Roman" pitchFamily="18" charset="0"/>
              </a:rPr>
              <a:t>БЮДЖЕТНЫЙ ПРОЦЕСС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09600" y="1447800"/>
            <a:ext cx="8001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kumimoji="0" lang="ru-RU" altLang="ru-RU" sz="1600" b="0" i="0"/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09800" y="2057400"/>
            <a:ext cx="4267200" cy="304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 b="0" i="0"/>
              <a:t>Стадии бюджетного процесса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191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28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1.    Разработка проекта бюджета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9050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 dirty="0"/>
              <a:t>2. Рассмотрение проекта бюджета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814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3. Утверждение проекта бюджета</a:t>
            </a: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51816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4.  Исполнение бюджета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934200" y="3200400"/>
            <a:ext cx="1474788" cy="14398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0" i="0"/>
              <a:t>5. Рассмотрение и утверждение отчета об исполнении бюджета</a:t>
            </a: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4191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191000" y="2743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76200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58674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838200" y="2743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8382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590800" y="2743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 flipV="1">
            <a:off x="51054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5105400" y="5105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67818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5105400" y="5181600"/>
            <a:ext cx="1752600" cy="3048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dirty="0"/>
              <a:t>Бюджетный год</a:t>
            </a:r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 flipH="1" flipV="1">
            <a:off x="1524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152400" y="5715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8686800" y="5029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819400" y="5791200"/>
            <a:ext cx="2667000" cy="457200"/>
          </a:xfrm>
          <a:prstGeom prst="rect">
            <a:avLst/>
          </a:prstGeom>
          <a:solidFill>
            <a:srgbClr val="FF99CC"/>
          </a:solidFill>
          <a:ln w="9525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800"/>
              <a:t>Бюджетный период</a:t>
            </a:r>
          </a:p>
        </p:txBody>
      </p:sp>
    </p:spTree>
    <p:extLst>
      <p:ext uri="{BB962C8B-B14F-4D97-AF65-F5344CB8AC3E}">
        <p14:creationId xmlns:p14="http://schemas.microsoft.com/office/powerpoint/2010/main" val="1531187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B069F22A-B6CB-4603-925B-A1D9D6DB42AA}" type="slidenum">
              <a:rPr lang="ru-RU" altLang="en-US" sz="1400">
                <a:latin typeface="+mj-lt"/>
              </a:rPr>
              <a:pPr algn="r">
                <a:defRPr/>
              </a:pPr>
              <a:t>30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79875" name="Rectangle 242"/>
          <p:cNvSpPr>
            <a:spLocks noGrp="1" noChangeArrowheads="1"/>
          </p:cNvSpPr>
          <p:nvPr>
            <p:ph type="title"/>
          </p:nvPr>
        </p:nvSpPr>
        <p:spPr>
          <a:xfrm>
            <a:off x="599281" y="188640"/>
            <a:ext cx="8305800" cy="939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образование в 2016 году</a:t>
            </a:r>
            <a:endParaRPr lang="ru-RU" sz="2800" dirty="0" smtClean="0">
              <a:solidFill>
                <a:srgbClr val="FF0066"/>
              </a:solidFill>
            </a:endParaRPr>
          </a:p>
        </p:txBody>
      </p:sp>
      <p:sp>
        <p:nvSpPr>
          <p:cNvPr id="79876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29600" cy="49164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656 366 тыс. рублей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</a:rPr>
              <a:t>или выше объема 2015 года на 0, 45 %</a:t>
            </a:r>
            <a:endParaRPr lang="ru-RU" sz="2200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3013" name="Text Box 250"/>
          <p:cNvSpPr txBox="1">
            <a:spLocks noChangeArrowheads="1"/>
          </p:cNvSpPr>
          <p:nvPr/>
        </p:nvSpPr>
        <p:spPr bwMode="auto">
          <a:xfrm>
            <a:off x="250501" y="2628900"/>
            <a:ext cx="2874963" cy="2462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47 учреждений </a:t>
            </a:r>
            <a:r>
              <a:rPr lang="ru-RU" sz="1400" b="1" dirty="0"/>
              <a:t>образования, </a:t>
            </a:r>
            <a:r>
              <a:rPr lang="ru-RU" sz="1400" b="1" dirty="0" smtClean="0"/>
              <a:t>в том числе:   14 </a:t>
            </a:r>
            <a:r>
              <a:rPr lang="ru-RU" sz="1400" b="1" dirty="0"/>
              <a:t>дошкольных </a:t>
            </a:r>
            <a:r>
              <a:rPr lang="ru-RU" sz="1400" b="1" dirty="0" smtClean="0"/>
              <a:t>образовательных учреждений, 21общеобразовательных </a:t>
            </a:r>
            <a:r>
              <a:rPr lang="ru-RU" sz="1400" b="1" dirty="0"/>
              <a:t>учреждений, </a:t>
            </a:r>
            <a:r>
              <a:rPr lang="ru-RU" sz="1400" b="1" dirty="0" smtClean="0"/>
              <a:t>1 учреждение </a:t>
            </a:r>
            <a:r>
              <a:rPr lang="ru-RU" sz="1400" b="1" dirty="0"/>
              <a:t>дополнительного образования</a:t>
            </a:r>
            <a:r>
              <a:rPr lang="ru-RU" sz="1400" b="1" dirty="0" smtClean="0"/>
              <a:t>, 4 детских </a:t>
            </a:r>
            <a:r>
              <a:rPr lang="ru-RU" sz="1400" b="1" dirty="0"/>
              <a:t>школы </a:t>
            </a:r>
            <a:r>
              <a:rPr lang="ru-RU" sz="1400" b="1" dirty="0" smtClean="0"/>
              <a:t>искусств и 4 спортивных школы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4" name="Text Box 252"/>
          <p:cNvSpPr txBox="1">
            <a:spLocks noChangeArrowheads="1"/>
          </p:cNvSpPr>
          <p:nvPr/>
        </p:nvSpPr>
        <p:spPr bwMode="auto">
          <a:xfrm>
            <a:off x="3276600" y="2708275"/>
            <a:ext cx="2951163" cy="3754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 dirty="0"/>
              <a:t>Финансирование реализации государственного стандарта общего </a:t>
            </a:r>
            <a:r>
              <a:rPr lang="ru-RU" sz="1400" b="1" dirty="0" smtClean="0"/>
              <a:t> и </a:t>
            </a:r>
            <a:r>
              <a:rPr lang="ru-RU" sz="1400" b="1" dirty="0"/>
              <a:t>дошкольного </a:t>
            </a:r>
            <a:r>
              <a:rPr lang="ru-RU" sz="1400" b="1" dirty="0" smtClean="0"/>
              <a:t>образования.</a:t>
            </a:r>
          </a:p>
          <a:p>
            <a:pPr algn="ctr" eaLnBrk="0" hangingPunct="0"/>
            <a:r>
              <a:rPr lang="ru-RU" sz="1400" b="1" dirty="0" smtClean="0"/>
              <a:t>Расходы</a:t>
            </a:r>
            <a:r>
              <a:rPr lang="ru-RU" sz="1400" b="1" dirty="0"/>
              <a:t>, связанные с организацией и проведением мероприятий для детей и </a:t>
            </a:r>
            <a:r>
              <a:rPr lang="ru-RU" sz="1400" b="1" dirty="0" smtClean="0"/>
              <a:t>молодежи.</a:t>
            </a:r>
          </a:p>
          <a:p>
            <a:pPr algn="ctr" eaLnBrk="0" hangingPunct="0"/>
            <a:r>
              <a:rPr lang="ru-RU" sz="1400" b="1" dirty="0" smtClean="0"/>
              <a:t>Реализация муниципальных программ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район»: «Развитие образования», «Энергосбережение и повышение энергетической эффективности», «Развитие физической культуры и спорта», «Доступная среда»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43015" name="Text Box 254"/>
          <p:cNvSpPr txBox="1">
            <a:spLocks noChangeArrowheads="1"/>
          </p:cNvSpPr>
          <p:nvPr/>
        </p:nvSpPr>
        <p:spPr bwMode="auto">
          <a:xfrm>
            <a:off x="6372225" y="2708275"/>
            <a:ext cx="2460625" cy="28924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/>
              <a:t>Реализация Указа Президента РФ от  07.05.2012 года в части поэтапного достижения целевых показателей по уровню оплаты труда по педагогическим работникам общеобразовательных, дошкольных учреждений и учреждений дополнительного образования</a:t>
            </a:r>
          </a:p>
        </p:txBody>
      </p:sp>
      <p:sp>
        <p:nvSpPr>
          <p:cNvPr id="43016" name="AutoShape 256"/>
          <p:cNvSpPr>
            <a:spLocks noChangeArrowheads="1"/>
          </p:cNvSpPr>
          <p:nvPr/>
        </p:nvSpPr>
        <p:spPr bwMode="auto">
          <a:xfrm>
            <a:off x="1547813" y="1916113"/>
            <a:ext cx="4191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7" name="AutoShape 257"/>
          <p:cNvSpPr>
            <a:spLocks noChangeArrowheads="1"/>
          </p:cNvSpPr>
          <p:nvPr/>
        </p:nvSpPr>
        <p:spPr bwMode="auto">
          <a:xfrm>
            <a:off x="6948488" y="19891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3018" name="AutoShape 258"/>
          <p:cNvSpPr>
            <a:spLocks noChangeArrowheads="1"/>
          </p:cNvSpPr>
          <p:nvPr/>
        </p:nvSpPr>
        <p:spPr bwMode="auto">
          <a:xfrm>
            <a:off x="4284663" y="2133600"/>
            <a:ext cx="214312" cy="495300"/>
          </a:xfrm>
          <a:prstGeom prst="downArrow">
            <a:avLst>
              <a:gd name="adj1" fmla="val 50000"/>
              <a:gd name="adj2" fmla="val 57778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48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0DD49BA-9ED2-472E-929F-0DA01D92B47A}" type="slidenum">
              <a:rPr lang="ru-RU" altLang="en-US" sz="1400">
                <a:latin typeface="+mj-lt"/>
              </a:rPr>
              <a:pPr algn="r">
                <a:defRPr/>
              </a:pPr>
              <a:t>31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0899" name="Rectangle 24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05800" cy="8223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1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культуру в 2016 году</a:t>
            </a:r>
            <a:endParaRPr lang="ru-RU" sz="3100" dirty="0" smtClean="0">
              <a:solidFill>
                <a:srgbClr val="0000FF"/>
              </a:solidFill>
            </a:endParaRPr>
          </a:p>
        </p:txBody>
      </p:sp>
      <p:sp>
        <p:nvSpPr>
          <p:cNvPr id="80900" name="Rectangle 243"/>
          <p:cNvSpPr>
            <a:spLocks noGrp="1" noChangeArrowheads="1"/>
          </p:cNvSpPr>
          <p:nvPr>
            <p:ph idx="1"/>
          </p:nvPr>
        </p:nvSpPr>
        <p:spPr>
          <a:xfrm>
            <a:off x="457200" y="1428750"/>
            <a:ext cx="8507413" cy="50958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73 82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</a:rPr>
              <a:t>уменьшение объема средств по сравнению с 2015 годом  на 2 256 </a:t>
            </a:r>
            <a:r>
              <a:rPr lang="ru-RU" sz="2000" dirty="0" err="1" smtClean="0">
                <a:solidFill>
                  <a:srgbClr val="00B0F0"/>
                </a:solidFill>
                <a:latin typeface="Times New Roman" pitchFamily="18" charset="0"/>
              </a:rPr>
              <a:t>тыс.руб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</a:rPr>
              <a:t>.</a:t>
            </a:r>
            <a:endParaRPr lang="ru-RU" sz="2200" dirty="0" smtClean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45061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2" name="AutoShape 257"/>
          <p:cNvSpPr>
            <a:spLocks noChangeArrowheads="1"/>
          </p:cNvSpPr>
          <p:nvPr/>
        </p:nvSpPr>
        <p:spPr bwMode="auto">
          <a:xfrm>
            <a:off x="7451725" y="2276475"/>
            <a:ext cx="457200" cy="576263"/>
          </a:xfrm>
          <a:prstGeom prst="curvedLeftArrow">
            <a:avLst>
              <a:gd name="adj1" fmla="val 46682"/>
              <a:gd name="adj2" fmla="val 46682"/>
              <a:gd name="adj3" fmla="val 33333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5063" name="Прямоугольник 14"/>
          <p:cNvSpPr>
            <a:spLocks noChangeArrowheads="1"/>
          </p:cNvSpPr>
          <p:nvPr/>
        </p:nvSpPr>
        <p:spPr bwMode="auto">
          <a:xfrm>
            <a:off x="500063" y="2928938"/>
            <a:ext cx="3855913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Содержание </a:t>
            </a:r>
            <a:r>
              <a:rPr lang="ru-RU" sz="1400" b="1" dirty="0" smtClean="0"/>
              <a:t>6 учреждений, </a:t>
            </a:r>
          </a:p>
          <a:p>
            <a:pPr algn="ctr" eaLnBrk="0" hangingPunct="0"/>
            <a:r>
              <a:rPr lang="ru-RU" sz="1400" b="1" dirty="0" smtClean="0"/>
              <a:t>в том числе:</a:t>
            </a:r>
            <a:endParaRPr lang="ru-RU" sz="1400" b="1" dirty="0"/>
          </a:p>
          <a:p>
            <a:pPr algn="ctr" eaLnBrk="0" hangingPunct="0"/>
            <a:r>
              <a:rPr lang="ru-RU" sz="1400" b="1" dirty="0" smtClean="0"/>
              <a:t>«Межпоселенческая библиотечная система », «Централизованная клубная система», Ансамбль адыгского </a:t>
            </a:r>
          </a:p>
          <a:p>
            <a:pPr algn="ctr" eaLnBrk="0" hangingPunct="0"/>
            <a:r>
              <a:rPr lang="ru-RU" sz="1400" b="1" dirty="0" smtClean="0"/>
              <a:t>танца «</a:t>
            </a:r>
            <a:r>
              <a:rPr lang="ru-RU" sz="1400" b="1" dirty="0" err="1" smtClean="0"/>
              <a:t>Адыги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45064" name="TextBox 20"/>
          <p:cNvSpPr txBox="1">
            <a:spLocks noChangeArrowheads="1"/>
          </p:cNvSpPr>
          <p:nvPr/>
        </p:nvSpPr>
        <p:spPr bwMode="auto">
          <a:xfrm>
            <a:off x="6156176" y="2924175"/>
            <a:ext cx="2775099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Реализация </a:t>
            </a:r>
            <a:r>
              <a:rPr lang="ru-RU" sz="1400" b="1" dirty="0" smtClean="0"/>
              <a:t>МП</a:t>
            </a:r>
          </a:p>
          <a:p>
            <a:pPr algn="ctr" eaLnBrk="0" hangingPunct="0"/>
            <a:r>
              <a:rPr lang="ru-RU" sz="1400" b="1" dirty="0" smtClean="0"/>
              <a:t>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 «Обеспечение деятельности учреждений </a:t>
            </a:r>
            <a:r>
              <a:rPr lang="ru-RU" sz="1400" b="1" dirty="0"/>
              <a:t>культуры </a:t>
            </a:r>
            <a:r>
              <a:rPr lang="ru-RU" sz="1400" b="1" dirty="0" smtClean="0"/>
              <a:t> на 201-2017 годы», Ведомственной ЦП «Развитие культуры МО «</a:t>
            </a:r>
            <a:r>
              <a:rPr lang="ru-RU" sz="1400" b="1" dirty="0" err="1" smtClean="0"/>
              <a:t>Тахтамукайский</a:t>
            </a:r>
            <a:r>
              <a:rPr lang="ru-RU" sz="1400" b="1" dirty="0" smtClean="0"/>
              <a:t> район»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8709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 txBox="1">
            <a:spLocks noGrp="1"/>
          </p:cNvSpPr>
          <p:nvPr/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>
              <a:defRPr/>
            </a:pPr>
            <a:fld id="{710C55D4-E04C-40F8-A481-A6BAE1B704E0}" type="slidenum">
              <a:rPr lang="ru-RU" altLang="en-US" sz="1400">
                <a:latin typeface="+mj-lt"/>
              </a:rPr>
              <a:pPr algn="r">
                <a:defRPr/>
              </a:pPr>
              <a:t>32</a:t>
            </a:fld>
            <a:endParaRPr lang="ru-RU" altLang="en-US" sz="1400" dirty="0">
              <a:latin typeface="+mj-lt"/>
            </a:endParaRPr>
          </a:p>
        </p:txBody>
      </p:sp>
      <p:sp>
        <p:nvSpPr>
          <p:cNvPr id="81923" name="Rectangle 242"/>
          <p:cNvSpPr>
            <a:spLocks noGrp="1" noChangeArrowheads="1"/>
          </p:cNvSpPr>
          <p:nvPr>
            <p:ph type="title"/>
          </p:nvPr>
        </p:nvSpPr>
        <p:spPr>
          <a:xfrm>
            <a:off x="251520" y="697632"/>
            <a:ext cx="8481265" cy="151216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на социальную политику в 2016 году</a:t>
            </a:r>
            <a:b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32 598</a:t>
            </a:r>
            <a:r>
              <a:rPr lang="ru-RU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тыс. рублей</a:t>
            </a:r>
            <a: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600" dirty="0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3000" b="1" dirty="0" smtClean="0">
                <a:solidFill>
                  <a:srgbClr val="7030A0"/>
                </a:solidFill>
              </a:rPr>
              <a:t/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</p:txBody>
      </p:sp>
      <p:sp>
        <p:nvSpPr>
          <p:cNvPr id="81924" name="Rectangle 243"/>
          <p:cNvSpPr>
            <a:spLocks noGrp="1" noChangeArrowheads="1"/>
          </p:cNvSpPr>
          <p:nvPr>
            <p:ph idx="1"/>
          </p:nvPr>
        </p:nvSpPr>
        <p:spPr>
          <a:xfrm>
            <a:off x="996595" y="1459379"/>
            <a:ext cx="7581528" cy="70316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</a:rPr>
              <a:t>уменьшение объема средств по сравнению с 2015 годом на 7 074 тыс. рублей</a:t>
            </a:r>
            <a:endParaRPr lang="ru-RU" sz="2000" b="0" dirty="0" smtClean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6086" name="AutoShape 246"/>
          <p:cNvSpPr>
            <a:spLocks noChangeArrowheads="1"/>
          </p:cNvSpPr>
          <p:nvPr/>
        </p:nvSpPr>
        <p:spPr bwMode="auto">
          <a:xfrm>
            <a:off x="3357562" y="2819400"/>
            <a:ext cx="2582589" cy="284184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400" dirty="0"/>
          </a:p>
        </p:txBody>
      </p:sp>
      <p:sp>
        <p:nvSpPr>
          <p:cNvPr id="43015" name="Rectangle 248"/>
          <p:cNvSpPr>
            <a:spLocks noChangeArrowheads="1"/>
          </p:cNvSpPr>
          <p:nvPr/>
        </p:nvSpPr>
        <p:spPr bwMode="auto">
          <a:xfrm>
            <a:off x="6143625" y="2636912"/>
            <a:ext cx="2786063" cy="40324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 smtClean="0">
                <a:latin typeface="+mn-lt"/>
              </a:rPr>
              <a:t>Улучшение жилищных условий граждан, проживающих в сельской местности в рамках  муниципальной программы «Устойчивое развитие сельских территорий»; </a:t>
            </a:r>
            <a:r>
              <a:rPr lang="ru-RU" sz="1400" b="1" dirty="0">
                <a:latin typeface="+mn-lt"/>
              </a:rPr>
              <a:t>в</a:t>
            </a:r>
            <a:r>
              <a:rPr lang="ru-RU" sz="1400" b="1" dirty="0" smtClean="0">
                <a:latin typeface="+mn-lt"/>
              </a:rPr>
              <a:t>ыплаты пенсий муниципальным служащим, социальная поддержка отдельных категорий граждан </a:t>
            </a:r>
            <a:endParaRPr lang="ru-RU" sz="1400" b="1" dirty="0">
              <a:latin typeface="+mn-lt"/>
            </a:endParaRPr>
          </a:p>
        </p:txBody>
      </p:sp>
      <p:sp>
        <p:nvSpPr>
          <p:cNvPr id="43016" name="Text Box 252"/>
          <p:cNvSpPr txBox="1">
            <a:spLocks noChangeArrowheads="1"/>
          </p:cNvSpPr>
          <p:nvPr/>
        </p:nvSpPr>
        <p:spPr bwMode="auto">
          <a:xfrm>
            <a:off x="395288" y="2852738"/>
            <a:ext cx="2808287" cy="32624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 dirty="0">
                <a:latin typeface="+mn-lt"/>
              </a:rPr>
              <a:t>За счет субвенций из </a:t>
            </a:r>
            <a:r>
              <a:rPr lang="ru-RU" sz="1400" b="1" dirty="0" smtClean="0">
                <a:latin typeface="+mn-lt"/>
              </a:rPr>
              <a:t>республиканского бюджета компенсация платы, взимаемой с родителей за присмотр и уход за детьми, осваивающими образовательные программы дошкольного образования в организациях, осуществляющих образовательную деятельность, </a:t>
            </a:r>
            <a:r>
              <a:rPr lang="ru-RU" sz="1400" b="1" dirty="0">
                <a:latin typeface="+mn-lt"/>
              </a:rPr>
              <a:t>обеспечение предоставления жилых помещений детям-сиротам</a:t>
            </a:r>
          </a:p>
          <a:p>
            <a:pPr algn="ctr" eaLnBrk="0" hangingPunct="0">
              <a:defRPr/>
            </a:pPr>
            <a:endParaRPr lang="ru-RU" sz="1000" b="1" dirty="0">
              <a:latin typeface="Times New Roman" pitchFamily="18" charset="0"/>
            </a:endParaRPr>
          </a:p>
        </p:txBody>
      </p:sp>
      <p:sp>
        <p:nvSpPr>
          <p:cNvPr id="46089" name="AutoShape 256"/>
          <p:cNvSpPr>
            <a:spLocks noChangeArrowheads="1"/>
          </p:cNvSpPr>
          <p:nvPr/>
        </p:nvSpPr>
        <p:spPr bwMode="auto">
          <a:xfrm>
            <a:off x="1676400" y="2209800"/>
            <a:ext cx="457200" cy="609600"/>
          </a:xfrm>
          <a:prstGeom prst="curvedRightArrow">
            <a:avLst>
              <a:gd name="adj1" fmla="val 26667"/>
              <a:gd name="adj2" fmla="val 53333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0" name="AutoShape 257"/>
          <p:cNvSpPr>
            <a:spLocks noChangeArrowheads="1"/>
          </p:cNvSpPr>
          <p:nvPr/>
        </p:nvSpPr>
        <p:spPr bwMode="auto">
          <a:xfrm rot="-306130">
            <a:off x="6948488" y="2205038"/>
            <a:ext cx="457200" cy="533400"/>
          </a:xfrm>
          <a:prstGeom prst="curvedLeftArrow">
            <a:avLst>
              <a:gd name="adj1" fmla="val 23333"/>
              <a:gd name="adj2" fmla="val 46667"/>
              <a:gd name="adj3" fmla="val 33333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6091" name="AutoShape 258"/>
          <p:cNvSpPr>
            <a:spLocks noChangeArrowheads="1"/>
          </p:cNvSpPr>
          <p:nvPr/>
        </p:nvSpPr>
        <p:spPr bwMode="auto">
          <a:xfrm rot="-142414">
            <a:off x="4673059" y="2214403"/>
            <a:ext cx="228600" cy="304800"/>
          </a:xfrm>
          <a:prstGeom prst="downArrow">
            <a:avLst>
              <a:gd name="adj1" fmla="val 100000"/>
              <a:gd name="adj2" fmla="val 37500"/>
            </a:avLst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 dirty="0"/>
          </a:p>
        </p:txBody>
      </p:sp>
      <p:sp>
        <p:nvSpPr>
          <p:cNvPr id="46092" name="Text Box 252"/>
          <p:cNvSpPr txBox="1">
            <a:spLocks noChangeArrowheads="1"/>
          </p:cNvSpPr>
          <p:nvPr/>
        </p:nvSpPr>
        <p:spPr bwMode="auto">
          <a:xfrm>
            <a:off x="3357562" y="2819400"/>
            <a:ext cx="2582589" cy="38779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300" b="1" dirty="0">
                <a:latin typeface="+mn-lt"/>
              </a:rPr>
              <a:t>За счет субвенций из </a:t>
            </a:r>
            <a:r>
              <a:rPr lang="ru-RU" sz="1300" b="1" dirty="0" smtClean="0">
                <a:latin typeface="+mn-lt"/>
              </a:rPr>
              <a:t> республиканского бюджета осуществлялась </a:t>
            </a:r>
            <a:r>
              <a:rPr lang="ru-RU" sz="1300" b="1" dirty="0">
                <a:latin typeface="+mn-lt"/>
              </a:rPr>
              <a:t>ежемесячная выплата денежных средств на содержание </a:t>
            </a:r>
            <a:r>
              <a:rPr lang="ru-RU" sz="1300" b="1" dirty="0" smtClean="0">
                <a:latin typeface="+mn-lt"/>
              </a:rPr>
              <a:t>детей, находящихся под опекой(попечительством), а также переданных на воспитание в приемную семью;</a:t>
            </a:r>
            <a:endParaRPr lang="ru-RU" sz="1300" b="1" dirty="0">
              <a:latin typeface="+mn-lt"/>
            </a:endParaRPr>
          </a:p>
          <a:p>
            <a:pPr algn="ctr" eaLnBrk="0" hangingPunct="0"/>
            <a:r>
              <a:rPr lang="ru-RU" sz="1300" b="1" dirty="0">
                <a:latin typeface="+mn-lt"/>
              </a:rPr>
              <a:t>Ежемесячная выплата вознаграждения приемным </a:t>
            </a:r>
            <a:r>
              <a:rPr lang="ru-RU" sz="1300" b="1" dirty="0" smtClean="0">
                <a:latin typeface="+mn-lt"/>
              </a:rPr>
              <a:t>родителям</a:t>
            </a:r>
          </a:p>
          <a:p>
            <a:pPr algn="ctr" eaLnBrk="0" hangingPunct="0"/>
            <a:r>
              <a:rPr lang="ru-RU" sz="1300" b="1" dirty="0" smtClean="0">
                <a:latin typeface="+mn-lt"/>
              </a:rPr>
              <a:t>Обеспечение жилыми помещениями детей-сирот и детей, оставшихся без попечения родителей </a:t>
            </a:r>
            <a:endParaRPr lang="ru-RU" sz="1300" b="1" dirty="0">
              <a:latin typeface="+mn-lt"/>
            </a:endParaRPr>
          </a:p>
          <a:p>
            <a:pPr algn="ctr" eaLnBrk="0" hangingPunct="0"/>
            <a:endParaRPr lang="ru-RU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52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63913"/>
              </p:ext>
            </p:extLst>
          </p:nvPr>
        </p:nvGraphicFramePr>
        <p:xfrm>
          <a:off x="655092" y="1340768"/>
          <a:ext cx="7949355" cy="5330913"/>
        </p:xfrm>
        <a:graphic>
          <a:graphicData uri="http://schemas.openxmlformats.org/drawingml/2006/table">
            <a:tbl>
              <a:tblPr/>
              <a:tblGrid>
                <a:gridCol w="3785407"/>
                <a:gridCol w="1438455"/>
                <a:gridCol w="1287038"/>
                <a:gridCol w="1438455"/>
              </a:tblGrid>
              <a:tr h="99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% к 2015 году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28020,1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62130,7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всего,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8 952,3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33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8 088,7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8 952,3 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обеспечение мер по сбалансированности бюджетов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8 380,3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3 170,4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5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1 501,1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1 803,0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120,1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0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10 050,0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48 205,0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479,6</a:t>
                      </a:r>
                    </a:p>
                  </a:txBody>
                  <a:tcPr marL="31106" marR="3110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54" name="Rectangle 1"/>
          <p:cNvSpPr>
            <a:spLocks noChangeArrowheads="1"/>
          </p:cNvSpPr>
          <p:nvPr/>
        </p:nvSpPr>
        <p:spPr bwMode="auto">
          <a:xfrm>
            <a:off x="1115616" y="631776"/>
            <a:ext cx="693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Межбюджетные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трансферты бюджетам поселений</a:t>
            </a:r>
          </a:p>
          <a:p>
            <a:pPr indent="449263" algn="ctr"/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b="1" dirty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A846A3"/>
                </a:solidFill>
                <a:latin typeface="Times New Roman" pitchFamily="18" charset="0"/>
                <a:cs typeface="Times New Roman" pitchFamily="18" charset="0"/>
              </a:rPr>
              <a:t>2016 годы  тыс. рублей</a:t>
            </a:r>
            <a:endParaRPr lang="ru-RU" sz="20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6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16777"/>
              </p:ext>
            </p:extLst>
          </p:nvPr>
        </p:nvGraphicFramePr>
        <p:xfrm>
          <a:off x="1835696" y="1196752"/>
          <a:ext cx="5976665" cy="484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9016"/>
                <a:gridCol w="1148623"/>
                <a:gridCol w="1229026"/>
              </a:tblGrid>
              <a:tr h="1034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Компенсация </a:t>
                      </a:r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1400" b="1" i="1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9802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39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Численность детей, на которых выплачена компенсация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618,00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</a:rPr>
                        <a:t>618,00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в т</a:t>
                      </a:r>
                      <a:r>
                        <a:rPr lang="ru-RU" sz="1200" u="none" strike="noStrike" dirty="0" smtClean="0">
                          <a:effectLst/>
                        </a:rPr>
                        <a:t>. ч</a:t>
                      </a:r>
                      <a:r>
                        <a:rPr lang="ru-RU" sz="1200" u="none" strike="noStrike" dirty="0">
                          <a:effectLst/>
                        </a:rPr>
                        <a:t>. на первого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753,00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753,00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второго ребенка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550,00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4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    на третьего и последующих детей в семье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315,00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985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Расходы по обеспечению выплаты компенсации части родительской платы за присмотр и уход за детьми в государственных и муниципальных образовательных учреждениях, реализующих основную общеобразовательную программу дошкольного образования, тыс.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</a:rPr>
                        <a:t>4 804,5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4 730,3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016" marR="8016" marT="8016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77083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FF0066"/>
                </a:solidFill>
              </a:rPr>
              <a:t>ОБЩЕСТВЕННО-ЗНАЧИМЫЕ ПРОЕКТЫ  -   ЖИЛИЩНО-КОММУНАЛЬНОЕ ХОЗЯЙСТВО</a:t>
            </a:r>
            <a:endParaRPr lang="ru-RU" sz="16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2016 году на переселение граждан из аварийного и ветхого жилья в МО «</a:t>
            </a:r>
            <a:r>
              <a:rPr lang="ru-RU" sz="1600" dirty="0" err="1" smtClean="0"/>
              <a:t>Тахтамукайский</a:t>
            </a:r>
            <a:r>
              <a:rPr lang="ru-RU" sz="1600" dirty="0" smtClean="0"/>
              <a:t> район»  освоено 70 475,0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В 2017 году на эти цели планируется освоить 52 119,0 </a:t>
            </a:r>
            <a:r>
              <a:rPr lang="ru-RU" sz="1600" dirty="0" err="1" smtClean="0"/>
              <a:t>тыс.руб</a:t>
            </a:r>
            <a:r>
              <a:rPr lang="ru-RU" sz="1600" dirty="0" smtClean="0"/>
              <a:t>. Срок сдачи объекта сентябрь 2017 г.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2872985"/>
              </p:ext>
            </p:extLst>
          </p:nvPr>
        </p:nvGraphicFramePr>
        <p:xfrm>
          <a:off x="395536" y="1988840"/>
          <a:ext cx="82089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3503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FF0066"/>
                </a:solidFill>
              </a:rPr>
              <a:t>Информация о расходах бюджета с учетом интересов целевых групп пользователей информации, содержащейся в отчете для граждан</a:t>
            </a:r>
            <a:endParaRPr lang="ru-RU" sz="1600" b="1" dirty="0">
              <a:solidFill>
                <a:srgbClr val="FF0066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8725"/>
            <a:ext cx="3286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9087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+mj-lt"/>
              </a:rPr>
              <a:t>Расходы на социальную политику нацелены на формирование эффективной системы социальной поддержки граждан, проживающих в МО «</a:t>
            </a:r>
            <a:r>
              <a:rPr lang="ru-RU" sz="1600" dirty="0" err="1" smtClean="0">
                <a:latin typeface="+mj-lt"/>
              </a:rPr>
              <a:t>Тахтамукайский</a:t>
            </a:r>
            <a:r>
              <a:rPr lang="ru-RU" sz="1600" dirty="0" smtClean="0">
                <a:latin typeface="+mj-lt"/>
              </a:rPr>
              <a:t> район»</a:t>
            </a:r>
          </a:p>
          <a:p>
            <a:pPr algn="just"/>
            <a:r>
              <a:rPr lang="ru-RU" sz="1600" dirty="0" smtClean="0">
                <a:latin typeface="+mj-lt"/>
              </a:rPr>
              <a:t>Общий объем расходов на социальную политику в 2016 году составил 32 598,2 </a:t>
            </a:r>
            <a:r>
              <a:rPr lang="ru-RU" sz="1600" dirty="0" err="1" smtClean="0">
                <a:latin typeface="+mj-lt"/>
              </a:rPr>
              <a:t>т.р</a:t>
            </a:r>
            <a:r>
              <a:rPr lang="ru-RU" sz="1600" dirty="0" smtClean="0"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87" y="3238229"/>
            <a:ext cx="2497137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060848"/>
            <a:ext cx="2184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+mj-lt"/>
              </a:rPr>
              <a:t>Наибольший объем средств в данном разделе направлен на охрану семьи и детства </a:t>
            </a:r>
            <a:endParaRPr lang="ru-RU" sz="1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1161" y="5877272"/>
            <a:ext cx="32861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j-lt"/>
              </a:rPr>
              <a:t>Социальные расходы из бюджета на каждого жителя района в 2016 году составили   423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61169253"/>
              </p:ext>
            </p:extLst>
          </p:nvPr>
        </p:nvGraphicFramePr>
        <p:xfrm>
          <a:off x="4724779" y="1739717"/>
          <a:ext cx="376808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992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/>
        </p:nvSpPr>
        <p:spPr bwMode="auto">
          <a:xfrm>
            <a:off x="1259632" y="1628800"/>
            <a:ext cx="7128792" cy="4695800"/>
          </a:xfrm>
          <a:prstGeom prst="foldedCorner">
            <a:avLst>
              <a:gd name="adj" fmla="val 1250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anchor="ctr"/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Учет и регистрация муниципальных долговых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обязательств в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осуществляется в муниципальной долговой книге.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В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 </a:t>
            </a:r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Объем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долговых обязательств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01.01.2016 года составил 0,0 млн. рублей,  </a:t>
            </a: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на 01.01.2017 </a:t>
            </a:r>
            <a:r>
              <a:rPr kumimoji="0" lang="ru-RU" altLang="ru-RU" b="0" i="0" dirty="0">
                <a:solidFill>
                  <a:schemeClr val="tx1"/>
                </a:solidFill>
                <a:latin typeface="Arial" pitchFamily="34" charset="0"/>
              </a:rPr>
              <a:t>года 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– 0,0 млн</a:t>
            </a:r>
            <a:r>
              <a:rPr kumimoji="0" lang="en-US" altLang="ru-RU" b="0" i="0" dirty="0">
                <a:solidFill>
                  <a:schemeClr val="tx1"/>
                </a:solidFill>
                <a:latin typeface="Arial" pitchFamily="34" charset="0"/>
              </a:rPr>
              <a:t>.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рублей. </a:t>
            </a:r>
          </a:p>
          <a:p>
            <a:pPr algn="just" eaLnBrk="1" hangingPunct="1"/>
            <a:endParaRPr kumimoji="0" lang="ru-RU" altLang="ru-RU" b="0" i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just" eaLnBrk="1" hangingPunct="1"/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Долговые обязательства в бюджете МО «</a:t>
            </a:r>
            <a:r>
              <a:rPr kumimoji="0" lang="ru-RU" altLang="ru-RU" b="0" i="0" dirty="0" err="1" smtClean="0">
                <a:solidFill>
                  <a:schemeClr val="tx1"/>
                </a:solidFill>
                <a:latin typeface="Arial" pitchFamily="34" charset="0"/>
              </a:rPr>
              <a:t>Тахтамукайский</a:t>
            </a:r>
            <a:r>
              <a:rPr kumimoji="0" lang="ru-RU" altLang="ru-RU" b="0" i="0" dirty="0" smtClean="0">
                <a:solidFill>
                  <a:schemeClr val="tx1"/>
                </a:solidFill>
                <a:latin typeface="Arial" pitchFamily="34" charset="0"/>
              </a:rPr>
              <a:t> район» отсутствуют.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51720" y="93583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 i="1">
                <a:solidFill>
                  <a:srgbClr val="000066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kumimoji="0" lang="ru-RU" altLang="ru-RU" sz="1800" i="0" dirty="0">
                <a:solidFill>
                  <a:srgbClr val="0000FF"/>
                </a:solidFill>
                <a:latin typeface="Arial" pitchFamily="34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424910884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Глоссарий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АДМИНИСТРАТОР ДОХОДОВ БЮДЖЕТА</a:t>
            </a:r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400" dirty="0"/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</a:t>
            </a:r>
          </a:p>
          <a:p>
            <a:pPr marL="0" indent="0">
              <a:buNone/>
            </a:pPr>
            <a:r>
              <a:rPr lang="ru-RU" sz="1400" dirty="0"/>
              <a:t>- контроль за правильностью исчисления;</a:t>
            </a:r>
          </a:p>
          <a:p>
            <a:pPr marL="0" indent="0">
              <a:buNone/>
            </a:pPr>
            <a:r>
              <a:rPr lang="ru-RU" sz="1400" dirty="0"/>
              <a:t>- полнотой и своевременностью уплаты;</a:t>
            </a:r>
          </a:p>
          <a:p>
            <a:pPr marL="0" indent="0">
              <a:buNone/>
            </a:pPr>
            <a:r>
              <a:rPr lang="ru-RU" sz="1400" dirty="0"/>
              <a:t>- начисление;</a:t>
            </a:r>
          </a:p>
          <a:p>
            <a:pPr marL="0" indent="0">
              <a:buNone/>
            </a:pPr>
            <a:r>
              <a:rPr lang="ru-RU" sz="1400" dirty="0"/>
              <a:t>- учет;</a:t>
            </a:r>
          </a:p>
          <a:p>
            <a:pPr marL="0" indent="0">
              <a:buNone/>
            </a:pPr>
            <a:r>
              <a:rPr lang="ru-RU" sz="1400" dirty="0"/>
              <a:t>- взыскание;</a:t>
            </a:r>
          </a:p>
          <a:p>
            <a:pPr marL="0" indent="0">
              <a:buNone/>
            </a:pPr>
            <a:r>
              <a:rPr lang="ru-RU" sz="1400" dirty="0"/>
              <a:t>- принятие решений о возврате (зачете) излишне уплаченных (взысканных) платежей, пеней и штрафов по ним, являющихся доходами бюджетов бюджетной системы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 </a:t>
            </a:r>
          </a:p>
          <a:p>
            <a:pPr marL="0" indent="0" algn="just">
              <a:buNone/>
            </a:pPr>
            <a:r>
              <a:rPr lang="ru-RU" sz="1600" b="1" dirty="0" smtClean="0"/>
              <a:t>БЮДЖЕТ  </a:t>
            </a:r>
          </a:p>
          <a:p>
            <a:pPr marL="0" indent="0" algn="just">
              <a:buNone/>
            </a:pPr>
            <a:r>
              <a:rPr lang="ru-RU" sz="1200" b="1" dirty="0" smtClean="0"/>
              <a:t> </a:t>
            </a:r>
            <a:r>
              <a:rPr lang="ru-RU" sz="1400" b="1" dirty="0" smtClean="0"/>
              <a:t>Э</a:t>
            </a:r>
            <a:r>
              <a:rPr lang="ru-RU" sz="1400" dirty="0" smtClean="0"/>
              <a:t>то план расходов и предполагаемых источников доходов для их финансирования.</a:t>
            </a:r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Это важнейший финансовый документ, в котором определяются те потребности, которые подлежат удовлетворению за счет денежных государственной казны. </a:t>
            </a:r>
            <a:endParaRPr lang="ru-RU" sz="1400" dirty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800" b="1" dirty="0" smtClean="0"/>
              <a:t>Безвозмездные поступления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400" dirty="0" smtClean="0"/>
              <a:t>Поступающие в бюджет денежные средства  на безвозвратной и безвозмездной основе  из республиканского бюджета ( межбюджетные трансферты в виде дотаций, субсидий, субвенций), а также перечисления от физических и юридических лиц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6875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91264" cy="563724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b="1" dirty="0" smtClean="0"/>
          </a:p>
          <a:p>
            <a:pPr marL="0" indent="0">
              <a:buNone/>
            </a:pPr>
            <a:endParaRPr lang="ru-RU" sz="1200" b="1" dirty="0"/>
          </a:p>
          <a:p>
            <a:pPr marL="0" indent="0">
              <a:buNone/>
            </a:pPr>
            <a:r>
              <a:rPr lang="ru-RU" sz="1600" b="1" dirty="0" smtClean="0"/>
              <a:t>ГЛАВНЫЙ </a:t>
            </a:r>
            <a:r>
              <a:rPr lang="ru-RU" sz="1600" b="1" dirty="0"/>
              <a:t>РАСПОРЯДИТЕЛЬ БЮДЖЕТНЫХ СРЕДСТВ (ГРБС)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наиболее значимое учреждение науки, образования, культуры и здравоохранения, напрямую получающий(ее) средства из бюджета и наделенный правом распределять их между подведомственными распорядителями и получателями бюджетных средств.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 smtClean="0"/>
              <a:t>ГОСУДАРСТВЕННАЯ </a:t>
            </a:r>
            <a:r>
              <a:rPr lang="ru-RU" sz="1600" b="1" dirty="0"/>
              <a:t>ПРОГРАММА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400" dirty="0" smtClean="0"/>
              <a:t>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ресурсам,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ГОСУДАРСТВЕННОЕ (МУНИЦИПАЛЬНОЕ) ЗАДАНИЕ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Документ</a:t>
            </a:r>
            <a:r>
              <a:rPr lang="ru-RU" sz="1400" dirty="0"/>
              <a:t>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14021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632848" cy="57606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развития </a:t>
            </a:r>
            <a:r>
              <a:rPr 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sz="1800" b="1" dirty="0" smtClean="0">
                <a:solidFill>
                  <a:srgbClr val="000099"/>
                </a:solidFill>
              </a:rPr>
              <a:t> района</a:t>
            </a:r>
            <a:br>
              <a:rPr lang="ru-RU" sz="1800" b="1" dirty="0" smtClean="0">
                <a:solidFill>
                  <a:srgbClr val="000099"/>
                </a:solidFill>
              </a:rPr>
            </a:br>
            <a:endParaRPr lang="ru-RU" sz="1800" b="1" dirty="0" smtClean="0">
              <a:solidFill>
                <a:srgbClr val="000099"/>
              </a:solidFill>
            </a:endParaRPr>
          </a:p>
        </p:txBody>
      </p:sp>
      <p:sp>
        <p:nvSpPr>
          <p:cNvPr id="32771" name="Line 1241"/>
          <p:cNvSpPr>
            <a:spLocks noChangeShapeType="1"/>
          </p:cNvSpPr>
          <p:nvPr/>
        </p:nvSpPr>
        <p:spPr bwMode="auto">
          <a:xfrm>
            <a:off x="4851400" y="1673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17171"/>
              </p:ext>
            </p:extLst>
          </p:nvPr>
        </p:nvGraphicFramePr>
        <p:xfrm>
          <a:off x="827584" y="1484784"/>
          <a:ext cx="7581118" cy="4717698"/>
        </p:xfrm>
        <a:graphic>
          <a:graphicData uri="http://schemas.openxmlformats.org/drawingml/2006/table">
            <a:tbl>
              <a:tblPr/>
              <a:tblGrid>
                <a:gridCol w="5472608"/>
                <a:gridCol w="721672"/>
                <a:gridCol w="692766"/>
                <a:gridCol w="694072"/>
              </a:tblGrid>
              <a:tr h="27934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279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1.Численность постоянного населения (среднегодовая),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73 765,0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76 831,0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77 116,0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в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том числе: поселки городского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46 043,0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49 633,0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51 130,0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сельского типа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26 196,0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27 198,0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27 299,0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2. Прожиточный минимум на душу населения,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7 164,0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7 164,0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9 662,0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                          3.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Производство товаров и услуг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.1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Промышленная деятельность 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(объем отгруженной продукции),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10 197,6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12 573,6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13 061,6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пищевых продуктов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млн. руб.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2 266,43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2 901 10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3 345,38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Целлюлозно-бумажное производство, млн. руб.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1 865,47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2 199,31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2 438,99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Обрабатывающие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производства 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8 919,7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12 281,8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12 788,8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резиновых и пластмассовых изделий, млн. руб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3 964,39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4 495,87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4 586,66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8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- Производство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и распределение электроэнергии,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газа, пара и горячей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воды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b="0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млн.руб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216,08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217,03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272,75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3.2.Валовая продукция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сельского хозяйства </a:t>
                      </a:r>
                      <a:b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</a:b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в сельскохозяйственных предприятиях, млн.  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142,8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280,67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117,8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79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3.3 Объем работ, выполненных по договорам строительного подряда, млн. руб.  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4 967.5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5 125,6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5 325,6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425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ГОСУДАРСТВЕННЫЙ ( МУНИЦИПАЛЬНЫЙ) ДОЛГ</a:t>
            </a:r>
          </a:p>
          <a:p>
            <a:pPr marL="0" indent="0">
              <a:buNone/>
            </a:pPr>
            <a:r>
              <a:rPr lang="ru-RU" sz="1400" dirty="0" smtClean="0"/>
              <a:t>обязательства </a:t>
            </a:r>
            <a:r>
              <a:rPr lang="ru-RU" sz="1400" dirty="0"/>
              <a:t>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ДЕФИЦИТ БЮДЖЕТА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расходов бюджета над его доходами.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600" b="1" dirty="0"/>
              <a:t>ДОТАЦИИ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600" b="1" dirty="0" smtClean="0"/>
              <a:t>ДОХОДЫ </a:t>
            </a:r>
            <a:r>
              <a:rPr lang="ru-RU" sz="1600" b="1" dirty="0"/>
              <a:t>БЮДЖЕТА</a:t>
            </a:r>
          </a:p>
          <a:p>
            <a:pPr marL="0" indent="0">
              <a:buNone/>
            </a:pPr>
            <a:r>
              <a:rPr lang="ru-RU" sz="1400" dirty="0" smtClean="0"/>
              <a:t>поступающие </a:t>
            </a:r>
            <a:r>
              <a:rPr lang="ru-RU" sz="1400" dirty="0"/>
              <a:t>от населения, организаций, учреждений в бюджет денежные средства в виде:</a:t>
            </a:r>
          </a:p>
          <a:p>
            <a:pPr marL="0" indent="0">
              <a:buNone/>
            </a:pPr>
            <a:r>
              <a:rPr lang="ru-RU" sz="1400" dirty="0"/>
              <a:t>- налогов;</a:t>
            </a:r>
          </a:p>
          <a:p>
            <a:pPr marL="0" indent="0">
              <a:buNone/>
            </a:pPr>
            <a:r>
              <a:rPr lang="ru-RU" sz="1400" dirty="0"/>
              <a:t>- неналоговых поступлений (пошлины, доходы от продажи имущества, штрафы и т.п.);</a:t>
            </a:r>
          </a:p>
          <a:p>
            <a:pPr marL="0" indent="0">
              <a:buNone/>
            </a:pPr>
            <a:r>
              <a:rPr lang="ru-RU" sz="1400" dirty="0"/>
              <a:t>- безвозмездных </a:t>
            </a:r>
            <a:r>
              <a:rPr lang="ru-RU" sz="1400" dirty="0" smtClean="0"/>
              <a:t>поступлений.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ЕДИНЫЙ СЧЕТ БЮДЖЕТА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Счет , </a:t>
            </a:r>
            <a:r>
              <a:rPr lang="ru-RU" sz="1400" dirty="0"/>
              <a:t>открытый </a:t>
            </a:r>
            <a:r>
              <a:rPr lang="ru-RU" sz="1400" dirty="0" smtClean="0"/>
              <a:t> </a:t>
            </a:r>
            <a:r>
              <a:rPr lang="ru-RU" sz="1400" dirty="0"/>
              <a:t>Федеральному казначейству в учреждении Центрального банка Российской Федерации отдельно по каждому бюджету бюджетной системы Российской Федерации для осуществления операций по кассовым поступлениям в бюджет и кассовым выплатам из бюджета.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7715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ГЛОССАРИЙ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568952" cy="57092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ОТНОШЕНИЯ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взаимоотношения </a:t>
            </a:r>
            <a:r>
              <a:rPr lang="ru-RU" sz="1400" dirty="0"/>
              <a:t>между публично-правовыми образованиями по вопросам осуществления бюджетного процесса.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МЕЖБЮДЖЕТНЫЕ ТРАНСФЕРТЫ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НЕПРОГРАММНЫЕ </a:t>
            </a:r>
            <a:r>
              <a:rPr lang="ru-RU" sz="1600" b="1" dirty="0" smtClean="0"/>
              <a:t>РАСХОДЫ</a:t>
            </a:r>
            <a:endParaRPr lang="ru-RU" sz="1600" b="1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расходные </a:t>
            </a:r>
            <a:r>
              <a:rPr lang="ru-RU" sz="1400" dirty="0"/>
              <a:t>обязательства, не включенные в </a:t>
            </a:r>
            <a:r>
              <a:rPr lang="ru-RU" sz="1400" dirty="0" smtClean="0"/>
              <a:t>муниципальные </a:t>
            </a:r>
            <a:r>
              <a:rPr lang="ru-RU" sz="1400" dirty="0"/>
              <a:t>программы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800" b="1" dirty="0" smtClean="0"/>
              <a:t>Налоговые доходы</a:t>
            </a:r>
            <a:endParaRPr lang="ru-RU" sz="1800" b="1" dirty="0"/>
          </a:p>
          <a:p>
            <a:pPr marL="0" indent="0">
              <a:buNone/>
            </a:pPr>
            <a:r>
              <a:rPr lang="ru-RU" sz="1400" dirty="0" smtClean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Адыгея от региональных налогов.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80347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Неналоговые доходы</a:t>
            </a:r>
          </a:p>
          <a:p>
            <a:pPr marL="0" indent="0">
              <a:buNone/>
            </a:pPr>
            <a:r>
              <a:rPr lang="ru-RU" sz="1400" dirty="0" smtClean="0"/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400" b="1" dirty="0" smtClean="0"/>
              <a:t>ПОЛУЧАТЕЛЬ </a:t>
            </a:r>
            <a:r>
              <a:rPr lang="ru-RU" sz="1400" b="1" dirty="0"/>
              <a:t>БЮДЖЕТНЫХ СРЕДСТВ (ПБС)</a:t>
            </a:r>
          </a:p>
          <a:p>
            <a:pPr marL="0" indent="0">
              <a:buNone/>
            </a:pPr>
            <a:r>
              <a:rPr lang="ru-RU" sz="1400" dirty="0" smtClean="0"/>
              <a:t>орган </a:t>
            </a:r>
            <a:r>
              <a:rPr lang="ru-RU" sz="1400" dirty="0"/>
              <a:t>государственной власти (местного самоуправления), орган управления государственным внебюджетным фондом, или находящееся в ведении ГРБС казенное учреждение, имеющий(ее) право на исполнение своих функций за счет средств соответствующего бюджета.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600" b="1" dirty="0"/>
              <a:t>ПРОФИЦИТ </a:t>
            </a:r>
          </a:p>
          <a:p>
            <a:pPr marL="0" indent="0">
              <a:buNone/>
            </a:pPr>
            <a:r>
              <a:rPr lang="ru-RU" sz="1400" dirty="0" smtClean="0"/>
              <a:t>Превышение </a:t>
            </a:r>
            <a:r>
              <a:rPr lang="ru-RU" sz="1400" dirty="0"/>
              <a:t>доходов бюджета над его расходами.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800" b="1" dirty="0" smtClean="0"/>
              <a:t>Расходы</a:t>
            </a:r>
          </a:p>
          <a:p>
            <a:pPr marL="0" indent="0">
              <a:buNone/>
            </a:pPr>
            <a:r>
              <a:rPr lang="ru-RU" sz="1400" dirty="0" smtClean="0"/>
              <a:t>Выплачиваемые из бюджета средства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9528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ГЛОССАРИЙ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91264" cy="5637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800" b="1" dirty="0" smtClean="0"/>
              <a:t>Субсидии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расходных обязательств, возникающих при выполнении полномочий органов государственной власти субъектов РФ по предметам ведения субъектов РФ и предметам совместного ведения РФ и субъектов РФ, и расходных обязательств по выполнению полномочий органов местного самоуправления по вопросам местного значения.</a:t>
            </a:r>
          </a:p>
          <a:p>
            <a:pPr marL="0" indent="0">
              <a:buNone/>
            </a:pPr>
            <a:r>
              <a:rPr lang="ru-RU" sz="1800" b="1" dirty="0" smtClean="0"/>
              <a:t>Субвенции</a:t>
            </a:r>
          </a:p>
          <a:p>
            <a:pPr marL="0" indent="0">
              <a:buNone/>
            </a:pPr>
            <a:r>
              <a:rPr lang="ru-RU" sz="1400" dirty="0" smtClean="0"/>
              <a:t>Межбюджетные трансферты, предоставляемые бюджетам субъектов Российской Федерации в целях финансового обеспечения расходных обязательств субъектов РФ и (или) муниципальных образований, возникающих при выполнении полномочий РФ, переданных для осуществления органами государственной власти субъектов РФ и (или) органам местного самоуправления </a:t>
            </a:r>
          </a:p>
          <a:p>
            <a:pPr marL="0" indent="0">
              <a:buNone/>
            </a:pP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ФИНАНСОВЫЙ </a:t>
            </a:r>
            <a:r>
              <a:rPr lang="ru-RU" sz="1400" b="1" dirty="0"/>
              <a:t>ОРГАН</a:t>
            </a:r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- </a:t>
            </a:r>
            <a:r>
              <a:rPr lang="ru-RU" sz="1400" dirty="0"/>
              <a:t>федеральный уровень – Министерство финансов Российской Федерации.</a:t>
            </a:r>
          </a:p>
          <a:p>
            <a:pPr marL="0" indent="0">
              <a:buNone/>
            </a:pPr>
            <a:r>
              <a:rPr lang="ru-RU" sz="1400" dirty="0"/>
              <a:t>- уровень субъекта Российской Федерации – органы исполнительной власти субъектов Российской Федерации, осуществляющие составление и организацию исполнения бюджетов субъектов Российской Федерации (министерства финансов, департаменты финансов, управления финансов и др.).</a:t>
            </a:r>
          </a:p>
          <a:p>
            <a:pPr marL="0" indent="0">
              <a:buNone/>
            </a:pPr>
            <a:r>
              <a:rPr lang="ru-RU" sz="1400" dirty="0"/>
              <a:t>- местный уровень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 </a:t>
            </a:r>
          </a:p>
          <a:p>
            <a:endParaRPr lang="ru-RU" sz="2000" dirty="0"/>
          </a:p>
          <a:p>
            <a:pPr marL="0" indent="0">
              <a:buNone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957786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Брошюра подготовлена: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Управлением финансов администрации </a:t>
            </a:r>
          </a:p>
          <a:p>
            <a:pPr marL="0" indent="0">
              <a:buNone/>
            </a:pPr>
            <a:r>
              <a:rPr lang="ru-RU" b="1" dirty="0" smtClean="0"/>
              <a:t>                    МО «</a:t>
            </a:r>
            <a:r>
              <a:rPr lang="ru-RU" b="1" dirty="0" err="1" smtClean="0"/>
              <a:t>Тахтамукайский</a:t>
            </a:r>
            <a:r>
              <a:rPr lang="ru-RU" b="1" dirty="0" smtClean="0"/>
              <a:t> район»</a:t>
            </a:r>
          </a:p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sz="2000" b="1" dirty="0" smtClean="0"/>
              <a:t>Контактные данные </a:t>
            </a:r>
            <a:r>
              <a:rPr lang="ru-RU" sz="2400" dirty="0" smtClean="0"/>
              <a:t>: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Республика Адыгея</a:t>
            </a:r>
            <a:r>
              <a:rPr lang="ru-RU" sz="2400" dirty="0" smtClean="0"/>
              <a:t>, </a:t>
            </a:r>
            <a:r>
              <a:rPr lang="ru-RU" sz="2000" dirty="0" err="1" smtClean="0"/>
              <a:t>Тахтамукайский</a:t>
            </a:r>
            <a:r>
              <a:rPr lang="ru-RU" sz="2000" dirty="0" smtClean="0"/>
              <a:t> район, аул </a:t>
            </a:r>
            <a:r>
              <a:rPr lang="ru-RU" sz="2000" dirty="0" err="1" smtClean="0"/>
              <a:t>Тахтамукай</a:t>
            </a:r>
            <a:r>
              <a:rPr lang="ru-RU" sz="2000" dirty="0" smtClean="0"/>
              <a:t>,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ул. Ленина 60, 385100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</a:t>
            </a:r>
            <a:r>
              <a:rPr lang="ru-RU" sz="2000" dirty="0" smtClean="0"/>
              <a:t>тел.  8(877-71) 96-3-18;    факс  8(877-71)  94-3-28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Эл. адрес</a:t>
            </a:r>
            <a:r>
              <a:rPr lang="en-US" sz="2000" dirty="0" smtClean="0"/>
              <a:t> </a:t>
            </a:r>
            <a:r>
              <a:rPr lang="ru-RU" sz="2000" dirty="0" smtClean="0"/>
              <a:t>:  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finuprta@mail</a:t>
            </a:r>
            <a:r>
              <a:rPr lang="ru-RU" sz="2000" dirty="0" smtClean="0">
                <a:solidFill>
                  <a:srgbClr val="FF0000"/>
                </a:solidFill>
                <a:hlinkClick r:id="rId2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hlinkClick r:id="rId2"/>
              </a:rPr>
              <a:t>ru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</a:t>
            </a:r>
            <a:r>
              <a:rPr lang="ru-RU" sz="2000" b="1" dirty="0" smtClean="0"/>
              <a:t>График работы: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понедельник, вторник, среда, четверг- с 9.00 до 18.00,</a:t>
            </a:r>
          </a:p>
          <a:p>
            <a:pPr marL="0" indent="0">
              <a:buNone/>
            </a:pPr>
            <a:r>
              <a:rPr lang="ru-RU" sz="2000" dirty="0" smtClean="0"/>
              <a:t>     пятница – с 9.00 до 17.00 Перерыв- с 13.00 до 13.48</a:t>
            </a:r>
          </a:p>
        </p:txBody>
      </p:sp>
    </p:spTree>
    <p:extLst>
      <p:ext uri="{BB962C8B-B14F-4D97-AF65-F5344CB8AC3E}">
        <p14:creationId xmlns:p14="http://schemas.microsoft.com/office/powerpoint/2010/main" val="161770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90600"/>
            <a:ext cx="7086600" cy="685800"/>
          </a:xfrm>
        </p:spPr>
        <p:txBody>
          <a:bodyPr/>
          <a:lstStyle/>
          <a:p>
            <a:r>
              <a:rPr lang="ru-RU" altLang="ru-RU" sz="1800" b="1" dirty="0" smtClean="0">
                <a:solidFill>
                  <a:srgbClr val="000099"/>
                </a:solidFill>
              </a:rPr>
              <a:t>Отдельные показатели социально-экономического </a:t>
            </a:r>
            <a:r>
              <a:rPr lang="ru-RU" altLang="ru-RU" sz="1800" b="1" dirty="0" smtClean="0">
                <a:solidFill>
                  <a:srgbClr val="0033CC"/>
                </a:solidFill>
              </a:rPr>
              <a:t>развития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      </a:t>
            </a:r>
            <a:br>
              <a:rPr lang="ru-RU" altLang="ru-RU" sz="1800" b="1" dirty="0" smtClean="0">
                <a:solidFill>
                  <a:srgbClr val="000099"/>
                </a:solidFill>
              </a:rPr>
            </a:br>
            <a:r>
              <a:rPr lang="ru-RU" altLang="ru-RU" sz="1800" b="1" dirty="0" err="1" smtClean="0">
                <a:solidFill>
                  <a:srgbClr val="000099"/>
                </a:solidFill>
              </a:rPr>
              <a:t>Тахтамукайского</a:t>
            </a:r>
            <a:r>
              <a:rPr lang="ru-RU" altLang="ru-RU" sz="1800" b="1" dirty="0" smtClean="0">
                <a:solidFill>
                  <a:srgbClr val="000099"/>
                </a:solidFill>
              </a:rPr>
              <a:t> 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5235923"/>
              </p:ext>
            </p:extLst>
          </p:nvPr>
        </p:nvGraphicFramePr>
        <p:xfrm>
          <a:off x="683568" y="1916832"/>
          <a:ext cx="7342682" cy="3973454"/>
        </p:xfrm>
        <a:graphic>
          <a:graphicData uri="http://schemas.openxmlformats.org/drawingml/2006/table">
            <a:tbl>
              <a:tblPr/>
              <a:tblGrid>
                <a:gridCol w="5097959"/>
                <a:gridCol w="721518"/>
                <a:gridCol w="801687"/>
                <a:gridCol w="721518"/>
              </a:tblGrid>
              <a:tr h="23474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НАИМЕНОВАНИЕ ПОКАЗАТЕЛЕЙ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2014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2015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2016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45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55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3.4 Оборот торговли и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общественного питания организаций,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млн.руб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41 518,4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49 370,7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56 894,8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       4. Производство важнейших видов продукции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гравий керамзитовый, тыс. куб. 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124,1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193,8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138,3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лаки, краски, эмали, хим. продукция, тонн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358,0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20 609,0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19 390,0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- кондитерская продукция, тонн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38 957,0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27 174,0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34 096,0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6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                                 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Социальная сфера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66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5.1 Численность  детей в дошкольных образовательных учреждениях, чел.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3 150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3 150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3 500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5.2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Численность учащихся в образовательных учреждениях, чел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6 600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6 600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7084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45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5.3 Численность обучающихся в первую смену в дневных учреждениях общего образования, в % к общему числу обучающихся в этих учреждениях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82,4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78,6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/>
                          <a:cs typeface="Arial Cyr" pitchFamily="34" charset="0"/>
                        </a:rPr>
                        <a:t>    76,1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/>
                        <a:cs typeface="Arial Cyr" pitchFamily="34" charset="0"/>
                      </a:endParaRPr>
                    </a:p>
                  </a:txBody>
                  <a:tcPr marL="24437" marR="24437" marT="12219" marB="12219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2916238" y="4724400"/>
            <a:ext cx="3657600" cy="1800944"/>
          </a:xfrm>
          <a:prstGeom prst="flowChartTerminator">
            <a:avLst/>
          </a:prstGeom>
          <a:solidFill>
            <a:srgbClr val="FFFF0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-18097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942975" y="332656"/>
            <a:ext cx="8020050" cy="974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Основные параметры бюджета муниципального образования </a:t>
            </a:r>
            <a:r>
              <a:rPr lang="ru-RU" sz="18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Тахтамукайский</a:t>
            </a:r>
            <a:r>
              <a:rPr lang="ru-RU" sz="1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район за 2016 год </a:t>
            </a:r>
            <a:r>
              <a:rPr lang="ru-RU" sz="1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ru-RU" sz="1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тыс.рублей</a:t>
            </a:r>
            <a:r>
              <a:rPr lang="ru-RU" sz="12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611188" y="1557338"/>
            <a:ext cx="3744912" cy="1800225"/>
          </a:xfrm>
          <a:prstGeom prst="roundRect">
            <a:avLst>
              <a:gd name="adj" fmla="val 16667"/>
            </a:avLst>
          </a:prstGeom>
          <a:solidFill>
            <a:srgbClr val="FFFF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5076825" y="1484313"/>
            <a:ext cx="3382963" cy="1871662"/>
          </a:xfrm>
          <a:prstGeom prst="roundRect">
            <a:avLst>
              <a:gd name="adj" fmla="val 16667"/>
            </a:avLst>
          </a:prstGeom>
          <a:solidFill>
            <a:srgbClr val="FFFF00">
              <a:alpha val="58038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10800000">
            <a:off x="3924300" y="2420144"/>
            <a:ext cx="1511300" cy="223299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333300">
              <a:alpha val="54901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>
            <a:off x="1403350" y="1773238"/>
            <a:ext cx="2438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Доходы</a:t>
            </a:r>
          </a:p>
        </p:txBody>
      </p:sp>
      <p:sp>
        <p:nvSpPr>
          <p:cNvPr id="34825" name="WordArt 9"/>
          <p:cNvSpPr>
            <a:spLocks noChangeArrowheads="1" noChangeShapeType="1" noTextEdit="1"/>
          </p:cNvSpPr>
          <p:nvPr/>
        </p:nvSpPr>
        <p:spPr bwMode="auto">
          <a:xfrm>
            <a:off x="3347864" y="4854356"/>
            <a:ext cx="2808312" cy="648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4"/>
              </a:avLst>
            </a:prstTxWarp>
          </a:bodyPr>
          <a:lstStyle/>
          <a:p>
            <a:pPr algn="ctr"/>
            <a:r>
              <a:rPr lang="ru-RU" sz="2000" b="1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ПРОФИЦИТ</a:t>
            </a: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</p:txBody>
      </p:sp>
      <p:sp>
        <p:nvSpPr>
          <p:cNvPr id="34826" name="WordArt 10"/>
          <p:cNvSpPr>
            <a:spLocks noChangeArrowheads="1" noChangeShapeType="1" noTextEdit="1"/>
          </p:cNvSpPr>
          <p:nvPr/>
        </p:nvSpPr>
        <p:spPr bwMode="auto">
          <a:xfrm>
            <a:off x="5364163" y="1700213"/>
            <a:ext cx="2735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Bookman Old Style"/>
              </a:rPr>
              <a:t>Расходы</a:t>
            </a:r>
          </a:p>
        </p:txBody>
      </p:sp>
      <p:sp>
        <p:nvSpPr>
          <p:cNvPr id="34827" name="WordArt 11"/>
          <p:cNvSpPr>
            <a:spLocks noChangeArrowheads="1" noChangeShapeType="1" noTextEdit="1"/>
          </p:cNvSpPr>
          <p:nvPr/>
        </p:nvSpPr>
        <p:spPr bwMode="auto">
          <a:xfrm>
            <a:off x="1763713" y="2492375"/>
            <a:ext cx="20161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1 046 757,8</a:t>
            </a:r>
          </a:p>
        </p:txBody>
      </p: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>
            <a:off x="3924300" y="5589588"/>
            <a:ext cx="16557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20 564,9</a:t>
            </a:r>
          </a:p>
        </p:txBody>
      </p:sp>
      <p:sp>
        <p:nvSpPr>
          <p:cNvPr id="34829" name="WordArt 13"/>
          <p:cNvSpPr>
            <a:spLocks noChangeArrowheads="1" noChangeShapeType="1" noTextEdit="1"/>
          </p:cNvSpPr>
          <p:nvPr/>
        </p:nvSpPr>
        <p:spPr bwMode="auto">
          <a:xfrm>
            <a:off x="5651500" y="2492375"/>
            <a:ext cx="25209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1 026 192,9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chemeClr val="folHlink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86556" y="692696"/>
            <a:ext cx="8370887" cy="77288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Основные параметры исполнения бюджета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МО «</a:t>
            </a:r>
            <a:r>
              <a:rPr 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район»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 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rPr>
              <a:t>за 2016 год в сравнении с 2015 годом 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(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тыс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.</a:t>
            </a:r>
            <a:r>
              <a:rPr lang="ru-RU" sz="13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рублей</a:t>
            </a:r>
            <a:r>
              <a:rPr lang="ru-RU" sz="1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)</a:t>
            </a:r>
            <a:r>
              <a:rPr lang="ru-RU" sz="1300" b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 </a:t>
            </a:r>
            <a: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1300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sz="1300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graphicFrame>
        <p:nvGraphicFramePr>
          <p:cNvPr id="2573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9497"/>
              </p:ext>
            </p:extLst>
          </p:nvPr>
        </p:nvGraphicFramePr>
        <p:xfrm>
          <a:off x="179388" y="1412875"/>
          <a:ext cx="8566150" cy="4083918"/>
        </p:xfrm>
        <a:graphic>
          <a:graphicData uri="http://schemas.openxmlformats.org/drawingml/2006/table">
            <a:tbl>
              <a:tblPr/>
              <a:tblGrid>
                <a:gridCol w="3097212"/>
                <a:gridCol w="1366838"/>
                <a:gridCol w="1441450"/>
                <a:gridCol w="1295400"/>
                <a:gridCol w="1365250"/>
              </a:tblGrid>
              <a:tr h="5461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 показателя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Исполнено 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(+,-)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к 2015 году (%)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421 924,6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455 066,5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+ 33 141,9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Неналоговые доходы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50 702,8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51 896,3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+ 1 193,5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74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504 289,4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539 795,0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+ 35 505,6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134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доходов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976 916,8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1 046 757,8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+ 69 841,0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3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 расходов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990 006,3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1 026 192,9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+ 36 186,6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0E1FF"/>
                        </a:gs>
                        <a:gs pos="100000">
                          <a:srgbClr val="CC99FF"/>
                        </a:gs>
                      </a:gsLst>
                      <a:lin ang="0" scaled="1"/>
                    </a:gradFill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Профицит (+), дефицит (-)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-13 089,5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+20 564,9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Основные характеристики бюджета муниципального образования </a:t>
            </a:r>
            <a:r>
              <a:rPr lang="ru-RU" sz="2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Тахтамукайский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 район за 2016 год </a:t>
            </a:r>
            <a:r>
              <a:rPr lang="ru-RU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Arial" charset="0"/>
              </a:rPr>
              <a:t>(тыс.рублей)</a:t>
            </a:r>
            <a:endParaRPr lang="ru-RU" sz="1400" dirty="0" smtClean="0">
              <a:solidFill>
                <a:srgbClr val="00B050"/>
              </a:solidFill>
            </a:endParaRPr>
          </a:p>
        </p:txBody>
      </p:sp>
      <p:graphicFrame>
        <p:nvGraphicFramePr>
          <p:cNvPr id="36895" name="Group 3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06640374"/>
              </p:ext>
            </p:extLst>
          </p:nvPr>
        </p:nvGraphicFramePr>
        <p:xfrm>
          <a:off x="250825" y="1600200"/>
          <a:ext cx="8713788" cy="4464306"/>
        </p:xfrm>
        <a:graphic>
          <a:graphicData uri="http://schemas.openxmlformats.org/drawingml/2006/table">
            <a:tbl>
              <a:tblPr/>
              <a:tblGrid>
                <a:gridCol w="2178050"/>
                <a:gridCol w="2179638"/>
                <a:gridCol w="2124075"/>
                <a:gridCol w="223202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Уточненные бюджетные назначения на 2016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Исполнение за 2016 год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Процент исполнения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1 031 366,9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1 046 757,8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101,0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1 075 491,9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1 026 192,9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95,4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Дефицит (-),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Профицит (+)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- 44 125,0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+ 20 564,9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+mn-ea"/>
                          <a:cs typeface="+mn-cs"/>
                        </a:rPr>
                        <a:t>х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 бюджета муниципального образования 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25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Тахтамукайский</a:t>
            </a:r>
            <a:r>
              <a:rPr lang="ru-RU" sz="25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район» </a:t>
            </a:r>
            <a:r>
              <a:rPr lang="ru-RU" sz="25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 на 1 жителя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44080786"/>
              </p:ext>
            </p:extLst>
          </p:nvPr>
        </p:nvGraphicFramePr>
        <p:xfrm>
          <a:off x="1042988" y="1916112"/>
          <a:ext cx="7561461" cy="42491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81587"/>
                <a:gridCol w="2399310"/>
                <a:gridCol w="2180564"/>
              </a:tblGrid>
              <a:tr h="11107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Показатель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3879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976 916,8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1 046 757,8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227268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 населения на отчетную дату, чел.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76 831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77116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57266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 на 1 жителя, тыс.рублей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13,6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Reporting Progress or Status 1">
    <a:dk1>
      <a:srgbClr val="333300"/>
    </a:dk1>
    <a:lt1>
      <a:srgbClr val="FFFFFF"/>
    </a:lt1>
    <a:dk2>
      <a:srgbClr val="000000"/>
    </a:dk2>
    <a:lt2>
      <a:srgbClr val="969696"/>
    </a:lt2>
    <a:accent1>
      <a:srgbClr val="E5D58A"/>
    </a:accent1>
    <a:accent2>
      <a:srgbClr val="CCCC00"/>
    </a:accent2>
    <a:accent3>
      <a:srgbClr val="FFFFFF"/>
    </a:accent3>
    <a:accent4>
      <a:srgbClr val="2A2A00"/>
    </a:accent4>
    <a:accent5>
      <a:srgbClr val="F0E7C4"/>
    </a:accent5>
    <a:accent6>
      <a:srgbClr val="B9B900"/>
    </a:accent6>
    <a:hlink>
      <a:srgbClr val="999933"/>
    </a:hlink>
    <a:folHlink>
      <a:srgbClr val="666633"/>
    </a:folHlink>
  </a:clrScheme>
  <a:fontScheme name="1_Reporting Progress or Status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15600</TotalTime>
  <Words>5161</Words>
  <Application>Microsoft Office PowerPoint</Application>
  <PresentationFormat>Экран (4:3)</PresentationFormat>
  <Paragraphs>967</Paragraphs>
  <Slides>44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Поток</vt:lpstr>
      <vt:lpstr>Лист</vt:lpstr>
      <vt:lpstr>Бюджет для граждан – Отчет об исполнении бюджета МО «Тахтамукайский район» за 2016 год</vt:lpstr>
      <vt:lpstr>Презентация PowerPoint</vt:lpstr>
      <vt:lpstr>БЮДЖЕТНЫЙ ПРОЦЕСС</vt:lpstr>
      <vt:lpstr>Отдельные показатели социально-экономического развития Тахтамукайского района </vt:lpstr>
      <vt:lpstr>Отдельные показатели социально-экономического развития        Тахтамукайского района</vt:lpstr>
      <vt:lpstr>Основные параметры бюджета муниципального образования Тахтамукайский район за 2016 год (тыс.рублей)</vt:lpstr>
      <vt:lpstr>Основные параметры исполнения бюджета МО «Тахтамукайский район»  за 2016 год в сравнении с 2015 годом (тыс.рублей)  </vt:lpstr>
      <vt:lpstr>Основные характеристики бюджета муниципального образования Тахтамукайский район за 2016 год (тыс.рублей)</vt:lpstr>
      <vt:lpstr>Доходы бюджета муниципального образования «Тахтамукайский район» район на 1 жителя</vt:lpstr>
      <vt:lpstr>Структура доходов бюджета муниципального образования Тахтамукайский район в 2016 году</vt:lpstr>
      <vt:lpstr>  Изменения прогнозируемого объема доходов бюджета  в 2016 году  (тыс.рублей)</vt:lpstr>
      <vt:lpstr>Презентация PowerPoint</vt:lpstr>
      <vt:lpstr>  Структура налоговых доходов бюджета муниципального образования «Тахтамукайский» район в 2016 году </vt:lpstr>
      <vt:lpstr>Анализ основных налоговых доходов муниципального  образования «Тахтамукайский районрайон   в 2015 - 2016 гг.        (тыс. рублей)</vt:lpstr>
      <vt:lpstr>  Структура неналоговых доходов бюджета муниципального образования «Тахтамукайский район» в 2016 году </vt:lpstr>
      <vt:lpstr> Анализ безвозмездных поступлений из республиканского  бюджета в 2015-2016 годах (млн.рублей)</vt:lpstr>
      <vt:lpstr>Изменения прогнозируемого объема финансовой помощи из республиканского бюджета РА в 2016 году (тыс.рублей)</vt:lpstr>
      <vt:lpstr>Исполнение бюджета МО «Тахтамукайский район» по разделам и подразделам классификации расходов за 2016 год ( тыс. руб.)</vt:lpstr>
      <vt:lpstr>Исполнение бюджета МО «Тахтамукайский район» по разделам и подразделам классификации расходов за 2016 год  (тыс. руб.)      (продолжение)</vt:lpstr>
      <vt:lpstr>Исполнение бюджета МО «Тахтамукайский район» по программным и непрограммным  направлениям расходов за 2016 год      (тыс.руб.)</vt:lpstr>
      <vt:lpstr>Исполнение бюджета МО «Тахтамукайский район» по программным и непрограммным  направлениям расходов за 2016 год      (тыс.руб.) ( продолжение)</vt:lpstr>
      <vt:lpstr>Оценка эффективности реализации муниципальных и ведомственных целевых   программ в МО «Тахтамукайский район за 2016 год      </vt:lpstr>
      <vt:lpstr>Оценка эффективности реализации муниципальных и ведомственных целевых  программ в МО «Тахтамукайский район» за 2016 год      (продолжение)</vt:lpstr>
      <vt:lpstr>Оценка эффективности реализации муниципальных и ведомственных целевых  программ в МО «Тахтамукайский район» за 2016 год      (продолжение)</vt:lpstr>
      <vt:lpstr>Оценка эффективности реализации муниципальных и ведомственных целевых  программ в МО «Тахтамукайский район» за 2016 год      (продолжение)</vt:lpstr>
      <vt:lpstr>Основные направления расходов с учетом их удельного веса в общем объеме расходов за 2016 год </vt:lpstr>
      <vt:lpstr>Ведомственная структура расходов  за 2016 год</vt:lpstr>
      <vt:lpstr>Динамика расходов районного бюджета на социально-культурную сферу (тыс. рублей) </vt:lpstr>
      <vt:lpstr>Расходы на 1 жителя МО «Тахтамукайский район» в 2016 году по отдельным отраслям</vt:lpstr>
      <vt:lpstr>Расходы на образование в 2016 году</vt:lpstr>
      <vt:lpstr> Расходы на культуру в 2016 году</vt:lpstr>
      <vt:lpstr>Расходы на социальную политику в 2016 году 32 598 тыс. рублей  </vt:lpstr>
      <vt:lpstr>Презентация PowerPoint</vt:lpstr>
      <vt:lpstr>Презентация PowerPoint</vt:lpstr>
      <vt:lpstr>ОБЩЕСТВЕННО-ЗНАЧИМЫЕ ПРОЕКТЫ  -   ЖИЛИЩНО-КОММУНАЛЬНОЕ ХОЗЯЙСТВО</vt:lpstr>
      <vt:lpstr>Информация о расходах бюджета с учетом интересов целевых групп пользователей информации, содержащейся в отчете для граждан</vt:lpstr>
      <vt:lpstr>Презентация PowerPoint</vt:lpstr>
      <vt:lpstr>Глоссарий</vt:lpstr>
      <vt:lpstr>ГЛОССАРИЙ</vt:lpstr>
      <vt:lpstr>ГЛОССАРИЙ</vt:lpstr>
      <vt:lpstr>ГЛОССАРИЙ</vt:lpstr>
      <vt:lpstr>ГЛОССАРИЙ</vt:lpstr>
      <vt:lpstr>ГЛОССАРИЙ</vt:lpstr>
      <vt:lpstr>Брошюра подготовлена:</vt:lpstr>
    </vt:vector>
  </TitlesOfParts>
  <Company>RIA Novosti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Схема  взаимодействия участников процесса перевода государственных учреждений, предоставляющих социальные услуги,  в форму автономных учреждений</dc:title>
  <dc:creator>student</dc:creator>
  <cp:lastModifiedBy>Valentina</cp:lastModifiedBy>
  <cp:revision>1211</cp:revision>
  <cp:lastPrinted>2016-04-01T06:55:39Z</cp:lastPrinted>
  <dcterms:created xsi:type="dcterms:W3CDTF">2006-07-06T13:04:56Z</dcterms:created>
  <dcterms:modified xsi:type="dcterms:W3CDTF">2017-07-05T14:07:03Z</dcterms:modified>
</cp:coreProperties>
</file>